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95" r:id="rId2"/>
    <p:sldId id="312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56" r:id="rId20"/>
    <p:sldId id="280" r:id="rId21"/>
    <p:sldId id="281" r:id="rId22"/>
    <p:sldId id="279" r:id="rId23"/>
    <p:sldId id="282" r:id="rId24"/>
    <p:sldId id="283" r:id="rId25"/>
    <p:sldId id="284" r:id="rId26"/>
    <p:sldId id="285" r:id="rId27"/>
    <p:sldId id="293" r:id="rId28"/>
    <p:sldId id="294" r:id="rId29"/>
    <p:sldId id="286" r:id="rId30"/>
    <p:sldId id="288" r:id="rId31"/>
    <p:sldId id="289" r:id="rId32"/>
    <p:sldId id="290" r:id="rId33"/>
    <p:sldId id="291" r:id="rId34"/>
    <p:sldId id="292" r:id="rId35"/>
    <p:sldId id="277" r:id="rId36"/>
    <p:sldId id="278" r:id="rId37"/>
    <p:sldId id="259" r:id="rId38"/>
    <p:sldId id="267" r:id="rId39"/>
    <p:sldId id="268" r:id="rId40"/>
    <p:sldId id="271" r:id="rId41"/>
    <p:sldId id="274" r:id="rId42"/>
    <p:sldId id="270" r:id="rId43"/>
    <p:sldId id="272" r:id="rId44"/>
    <p:sldId id="273" r:id="rId45"/>
    <p:sldId id="275" r:id="rId46"/>
    <p:sldId id="269" r:id="rId47"/>
    <p:sldId id="276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1F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90" y="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65BE-4055-44E6-8D32-6B5C0D720595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6914-2FBD-482C-B200-8333CCAD20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手繪多邊形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" name="手繪多邊形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" name="手繪多邊形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" name="手繪多邊形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手繪多邊形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" name="手繪多邊形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​​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49" name="手繪多邊形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手繪多邊形​​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​​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​​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​​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​​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​​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​​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​​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9" name="手繪多邊形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0" name="手繪多邊形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61" name="群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手繪多邊形​​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​​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​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​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​​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​​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​​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​​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​​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1" name="群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手繪多邊形​​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​​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​​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​​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​​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7" name="群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3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手繪多邊形​​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​​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​​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​​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9" name="群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5" name="手繪多邊形​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6" name="手繪多邊形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17" name="群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手繪多邊形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46" name="群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手繪多邊形​​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​​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​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​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​​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​​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​​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​​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​​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1" name="群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​​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7" name="手繪多邊形​​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8" name="手繪多邊形​​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8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3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​​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​​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​​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9" name="群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1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2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1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2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7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8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3" name="群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手繪多邊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5" name="手繪多邊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9" name="手繪多邊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0" name="手繪多邊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6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7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5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6" name="手繪多邊形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7" name="手繪多邊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8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6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7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1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2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7" name="群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0" name="手繪多邊形​​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1" name="手繪多邊形​​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2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3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4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5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6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7" name="手繪多邊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8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9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0" name="手繪多邊形​​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1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2" name="手繪多邊形​​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3" name="手繪多邊形​​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4" name="手繪多邊形​​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5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6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7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8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9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0" name="手繪多邊形​​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1" name="手繪多邊形​​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2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3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4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5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6" name="手繪多邊形​​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7" name="手繪多邊形​​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8" name="手繪多邊形​​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9" name="手繪多邊形​​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0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1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2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3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4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5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6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7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8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9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0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1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2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3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4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5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6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7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8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9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0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1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2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3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4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5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6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7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8" name="手繪多邊形​​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9" name="手繪多邊形​​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0" name="手繪多邊形​​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1" name="手繪多邊形​​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2" name="手繪多邊形​​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3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4" name="手繪多邊形​​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5" name="手繪多邊形​​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6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7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8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9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0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1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2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3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4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5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6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7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8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9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0" name="群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手繪多邊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2" name="手繪多邊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3" name="手繪多邊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4" name="手繪多邊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5" name="手繪多邊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6" name="手繪多邊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7" name="手繪多邊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8" name="手繪多邊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9" name="手繪多邊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0" name="手繪多邊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1" name="手繪多邊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2" name="手繪多邊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3" name="手繪多邊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4" name="手繪多邊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5" name="手繪多邊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6" name="手繪多邊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7" name="手繪多邊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8" name="手繪多邊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9" name="手繪多邊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0" name="手繪多邊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1" name="手繪多邊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2" name="手繪多邊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3" name="手繪多邊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4" name="手繪多邊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5" name="手繪多邊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6" name="手繪多邊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7" name="手繪多邊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8" name="手繪多邊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89" name="群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手繪多邊形​​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1" name="橢圓​​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2" name="手繪多邊形​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3" name="手繪多邊形​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4" name="手繪多邊形​​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5" name="手繪多邊形​​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6" name="手繪多邊形​​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7" name="手繪多邊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8" name="手繪多邊形​​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9" name="手繪多邊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0" name="手繪多邊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1" name="手繪多邊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2" name="手繪多邊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3" name="手繪多邊形​​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4" name="手繪多邊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5" name="手繪多邊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6" name="手繪多邊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7" name="手繪多邊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8" name="手繪多邊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9" name="手繪多邊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310" name="手繪多邊形​​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311" name="群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手繪多邊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3" name="手繪多邊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4" name="手繪多邊形​​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5" name="手繪多邊形​​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6" name="手繪多邊形​​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7" name="手繪多邊形​​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8" name="手繪多邊形​​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9" name="手繪多邊形​​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0" name="手繪多邊形​​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1" name="手繪多邊形​​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2" name="手繪多邊形​​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3" name="手繪多邊形​​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4" name="手繪多邊形​​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5" name="手繪多邊形​​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6" name="手繪多邊形​​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7" name="手繪多邊形​​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8" name="手繪多邊形​​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9" name="手繪多邊形​​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0" name="手繪多邊形​​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1" name="手繪多邊形​​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2" name="手繪多邊形​​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3" name="手繪多邊形​​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4" name="手繪多邊形​​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5" name="手繪多邊形​​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6" name="手繪多邊形​​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7" name="手繪多邊形​​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8" name="手繪多邊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9" name="手繪多邊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0" name="手繪多邊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1" name="手繪多邊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2" name="手繪多邊形​​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3" name="手繪多邊形​​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4" name="手繪多邊形​​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5" name="手繪多邊形​​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6" name="手繪多邊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7" name="手繪多邊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群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手繪多邊形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6" name="手繪多邊形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7" name="手繪多邊形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8" name="手繪多邊形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9" name="手繪多邊形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0" name="手繪多邊形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1" name="手繪多邊形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2" name="手繪多邊形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3" name="手繪多邊形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4" name="手繪多邊形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5" name="手繪多邊形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6" name="手繪多邊形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7" name="手繪多邊形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8" name="手繪多邊形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9" name="手繪多邊形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0" name="手繪多邊形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1" name="手繪多邊形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2" name="手繪多邊形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3" name="手繪多邊形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4" name="手繪多邊形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5" name="手繪多邊形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6" name="手繪多邊形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7" name="手繪多邊形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8" name="手繪多邊形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9" name="手繪多邊形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0" name="手繪多邊形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1" name="手繪多邊形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2" name="手繪多邊形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3" name="手繪多邊形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4" name="手繪多邊形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5" name="手繪多邊形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6" name="手繪多邊形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7" name="手繪多邊形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8" name="手繪多邊形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9" name="手繪多邊形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0" name="手繪多邊形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1" name="手繪多邊形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2" name="手繪多邊形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3" name="手繪多邊形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4" name="手繪多邊形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5" name="手繪多邊形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6" name="手繪多邊形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7" name="手繪多邊形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8" name="手繪多邊形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9" name="手繪多邊形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0" name="手繪多邊形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1" name="手繪多邊形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0" name="群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手繪多邊形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7" name="手繪多邊形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8" name="手繪多邊形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9" name="手繪多邊形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0" name="手繪多邊形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1" name="手繪多邊形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2" name="手繪多邊形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3" name="手繪多邊形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4" name="手繪多邊形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1" name="群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手繪多邊形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0" name="手繪多邊形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1" name="手繪多邊形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2" name="手繪多邊形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3" name="手繪多邊形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4" name="手繪多邊形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5" name="手繪多邊形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2" name="群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手繪多邊形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4" name="手繪多邊形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5" name="手繪多邊形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6" name="手繪多邊形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7" name="手繪多邊形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8" name="手繪多邊形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</p:grpSp>
      <p:grpSp>
        <p:nvGrpSpPr>
          <p:cNvPr id="422" name="群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1" name="群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3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4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5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6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7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8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9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40" name="群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3" name="手繪多邊形​​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4" name="手繪多邊形​​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5" name="手繪多邊形​​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6" name="手繪多邊形​​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7" name="手繪多邊形​​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51"/>
          <p:cNvSpPr>
            <a:spLocks/>
          </p:cNvSpPr>
          <p:nvPr/>
        </p:nvSpPr>
        <p:spPr bwMode="auto">
          <a:xfrm>
            <a:off x="0" y="5638801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0" name="群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手繪多邊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" name="群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手繪多邊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" name="群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手繪多邊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" name="群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手繪多邊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52" name="群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61" name="群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70" name="矩形 69"/>
          <p:cNvSpPr/>
          <p:nvPr userDrawn="1"/>
        </p:nvSpPr>
        <p:spPr>
          <a:xfrm>
            <a:off x="11034039" y="621909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fld id="{CE73C213-0CEF-434C-920A-B0781366EF2A}" type="slidenum">
              <a:rPr lang="zh-TW" altLang="en-US" sz="1600" b="1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pPr rtl="0"/>
              <a:t>‹#›</a:t>
            </a:fld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endParaRPr lang="zh-TW" altLang="en-US" sz="1600" b="1" dirty="0">
              <a:latin typeface="Calibri" panose="020F0502020204030204" pitchFamily="34" charset="0"/>
              <a:ea typeface="細明體" panose="02020509000000000000" pitchFamily="49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stkdgus35/EDSR-PyTorch.g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Image Classification on CINIC-10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0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Network model</a:t>
            </a:r>
          </a:p>
          <a:p>
            <a:pPr lvl="1"/>
            <a:r>
              <a:rPr lang="en-US" altLang="zh-TW" dirty="0" smtClean="0"/>
              <a:t>resnet20_cifar</a:t>
            </a:r>
          </a:p>
          <a:p>
            <a:r>
              <a:rPr lang="en-US" altLang="zh-TW" dirty="0" smtClean="0"/>
              <a:t>Baseline model</a:t>
            </a:r>
          </a:p>
          <a:p>
            <a:pPr lvl="1"/>
            <a:r>
              <a:rPr lang="en-US" altLang="zh-TW" dirty="0" smtClean="0"/>
              <a:t>Learning rate: Initial 0.3, </a:t>
            </a:r>
            <a:r>
              <a:rPr lang="en-US" altLang="zh-TW" dirty="0" err="1" smtClean="0"/>
              <a:t>CosineAnnealingLR</a:t>
            </a:r>
            <a:r>
              <a:rPr lang="en-US" altLang="zh-TW" dirty="0"/>
              <a:t>, </a:t>
            </a:r>
            <a:r>
              <a:rPr lang="en-US" altLang="zh-TW" dirty="0" err="1" smtClean="0"/>
              <a:t>T_max</a:t>
            </a:r>
            <a:r>
              <a:rPr lang="en-US" altLang="zh-TW" dirty="0" smtClean="0"/>
              <a:t> 290, from 10 to 300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smtClean="0"/>
              <a:t>Pruning by resuming baseline model</a:t>
            </a:r>
          </a:p>
          <a:p>
            <a:pPr lvl="1"/>
            <a:r>
              <a:rPr lang="en-US" altLang="zh-TW" dirty="0" smtClean="0"/>
              <a:t>L1RankedStructureParameterPruner: [0.6, ‘3D’], from 430 to 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pPr lvl="1"/>
            <a:r>
              <a:rPr lang="en-US" altLang="zh-TW" dirty="0"/>
              <a:t>Learning rate: Initial </a:t>
            </a:r>
            <a:r>
              <a:rPr lang="en-US" altLang="zh-TW" dirty="0" smtClean="0"/>
              <a:t>0.03</a:t>
            </a:r>
            <a:r>
              <a:rPr lang="en-US" altLang="zh-TW" dirty="0"/>
              <a:t>, </a:t>
            </a:r>
            <a:r>
              <a:rPr lang="en-US" altLang="zh-TW" dirty="0" err="1"/>
              <a:t>StepLR</a:t>
            </a:r>
            <a:r>
              <a:rPr lang="en-US" altLang="zh-TW" dirty="0"/>
              <a:t>, </a:t>
            </a:r>
            <a:r>
              <a:rPr lang="en-US" altLang="zh-TW" dirty="0" err="1" smtClean="0"/>
              <a:t>step_size</a:t>
            </a:r>
            <a:r>
              <a:rPr lang="en-US" altLang="zh-TW" dirty="0" smtClean="0"/>
              <a:t> 45, </a:t>
            </a:r>
            <a:r>
              <a:rPr lang="en-US" altLang="zh-TW" dirty="0"/>
              <a:t>from </a:t>
            </a:r>
            <a:r>
              <a:rPr lang="en-US" altLang="zh-TW" dirty="0" smtClean="0"/>
              <a:t>45 </a:t>
            </a:r>
            <a:r>
              <a:rPr lang="en-US" altLang="zh-TW" dirty="0"/>
              <a:t>to </a:t>
            </a:r>
            <a:r>
              <a:rPr lang="en-US" altLang="zh-TW" dirty="0" smtClean="0"/>
              <a:t>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err="1" smtClean="0"/>
              <a:t>Thining</a:t>
            </a:r>
            <a:r>
              <a:rPr lang="en-US" altLang="zh-TW" dirty="0" smtClean="0"/>
              <a:t> by resuming pruned model</a:t>
            </a:r>
          </a:p>
          <a:p>
            <a:pPr lvl="1"/>
            <a:r>
              <a:rPr lang="en-US" altLang="zh-TW" dirty="0" smtClean="0"/>
              <a:t>Fail due to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 0.4.1 in NCHC server !!</a:t>
            </a:r>
          </a:p>
        </p:txBody>
      </p:sp>
      <p:sp>
        <p:nvSpPr>
          <p:cNvPr id="4" name="矩形 3"/>
          <p:cNvSpPr/>
          <p:nvPr/>
        </p:nvSpPr>
        <p:spPr>
          <a:xfrm>
            <a:off x="2125672" y="5465195"/>
            <a:ext cx="3851504" cy="30777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Invoked with: </a:t>
            </a:r>
            <a:r>
              <a:rPr lang="en-US" altLang="zh-TW" sz="1400" dirty="0" err="1"/>
              <a:t>OperatorExportTypes.RAW</a:t>
            </a:r>
            <a:r>
              <a:rPr lang="en-US" altLang="zh-TW" sz="1400" dirty="0"/>
              <a:t>, False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4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Best </a:t>
            </a:r>
            <a:r>
              <a:rPr lang="en-US" altLang="zh-TW" sz="1600" dirty="0"/>
              <a:t>Top1: 85.367   On Epoch: </a:t>
            </a:r>
            <a:r>
              <a:rPr lang="en-US" altLang="zh-TW" sz="1600" dirty="0" smtClean="0"/>
              <a:t>299</a:t>
            </a:r>
          </a:p>
          <a:p>
            <a:r>
              <a:rPr lang="en-US" altLang="zh-TW" sz="1600" dirty="0"/>
              <a:t>Total MACs : </a:t>
            </a:r>
            <a:r>
              <a:rPr lang="en-US" altLang="zh-TW" sz="1600" dirty="0" smtClean="0"/>
              <a:t>40,813,184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4.91 s, sys: 1.7 s, total: 6.61 s</a:t>
            </a:r>
          </a:p>
          <a:p>
            <a:pPr lvl="1"/>
            <a:r>
              <a:rPr lang="en-US" altLang="zh-TW" sz="1400" dirty="0"/>
              <a:t>Wall time: </a:t>
            </a:r>
            <a:r>
              <a:rPr lang="en-US" altLang="zh-TW" sz="1400" dirty="0" smtClean="0"/>
              <a:t>8.32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4.93 s, sys: 1.88 s, total: 6.81 s</a:t>
            </a:r>
          </a:p>
          <a:p>
            <a:pPr lvl="1"/>
            <a:r>
              <a:rPr lang="en-US" altLang="zh-TW" sz="1400" dirty="0"/>
              <a:t>Wall time: 9.15 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638" t="25130" r="50920" b="29999"/>
          <a:stretch/>
        </p:blipFill>
        <p:spPr>
          <a:xfrm>
            <a:off x="1056744" y="3459636"/>
            <a:ext cx="10610478" cy="3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Prunned</a:t>
            </a:r>
            <a:r>
              <a:rPr lang="en-US" altLang="zh-TW" dirty="0" smtClean="0"/>
              <a:t>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73.962   On Epoch: </a:t>
            </a:r>
            <a:r>
              <a:rPr lang="en-US" altLang="zh-TW" sz="1600" dirty="0" smtClean="0"/>
              <a:t>500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MACs : </a:t>
            </a:r>
            <a:r>
              <a:rPr lang="en-US" altLang="zh-TW" sz="1600" dirty="0" smtClean="0"/>
              <a:t>40,813,184 (same)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  <a:r>
              <a:rPr lang="en-US" altLang="zh-TW" sz="1600" dirty="0" smtClean="0"/>
              <a:t>(same)</a:t>
            </a:r>
          </a:p>
          <a:p>
            <a:r>
              <a:rPr lang="en-US" altLang="zh-TW" sz="1600" dirty="0"/>
              <a:t>Total sparsity: 26.68</a:t>
            </a:r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4.87 s, sys: 1.53 s, total: 6.4 s</a:t>
            </a:r>
          </a:p>
          <a:p>
            <a:pPr lvl="1"/>
            <a:r>
              <a:rPr lang="en-US" altLang="zh-TW" sz="1400" dirty="0"/>
              <a:t>Wall time: 8.04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 s, sys: 1.7 s, total: 6.59 s</a:t>
            </a:r>
          </a:p>
          <a:p>
            <a:pPr lvl="1"/>
            <a:r>
              <a:rPr lang="en-US" altLang="zh-TW" sz="1400" dirty="0"/>
              <a:t>Wall time: 8.09 s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667" t="24519" r="51583" b="29037"/>
          <a:stretch/>
        </p:blipFill>
        <p:spPr>
          <a:xfrm>
            <a:off x="1097280" y="3409917"/>
            <a:ext cx="10433304" cy="3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Thinned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82.600   On Epoch: 631</a:t>
            </a:r>
            <a:endParaRPr lang="en-US" altLang="zh-TW" sz="1600" dirty="0" smtClean="0"/>
          </a:p>
          <a:p>
            <a:r>
              <a:rPr lang="en-US" altLang="zh-TW" sz="1600" dirty="0" smtClean="0"/>
              <a:t>Total MACs : 20,390,528 (less)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</a:t>
            </a:r>
            <a:r>
              <a:rPr lang="en-US" altLang="zh-TW" sz="1600" dirty="0" smtClean="0"/>
              <a:t>123,296  (less)</a:t>
            </a:r>
          </a:p>
          <a:p>
            <a:r>
              <a:rPr lang="en-US" altLang="zh-TW" sz="1600" dirty="0"/>
              <a:t>Total sparsity: </a:t>
            </a:r>
            <a:r>
              <a:rPr lang="en-US" altLang="zh-TW" sz="1600" dirty="0" smtClean="0"/>
              <a:t>0.04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4.81 s, sys: 1.52 s, total: 6.32 s</a:t>
            </a:r>
          </a:p>
          <a:p>
            <a:pPr lvl="1"/>
            <a:r>
              <a:rPr lang="en-US" altLang="zh-TW" sz="1400" dirty="0"/>
              <a:t>Wall time: 8.06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4.82 s, sys: 1.5 s, total: 6.33 s</a:t>
            </a:r>
          </a:p>
          <a:p>
            <a:pPr lvl="1"/>
            <a:r>
              <a:rPr lang="en-US" altLang="zh-TW" sz="1400" dirty="0"/>
              <a:t>Wall time: 8.05 s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7750" t="24371" r="1167" b="27926"/>
          <a:stretch/>
        </p:blipFill>
        <p:spPr>
          <a:xfrm>
            <a:off x="1009611" y="3310065"/>
            <a:ext cx="10518563" cy="34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 it together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/>
          </p:nvPr>
        </p:nvGraphicFramePr>
        <p:xfrm>
          <a:off x="647020" y="1477735"/>
          <a:ext cx="110849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7">
                  <a:extLst>
                    <a:ext uri="{9D8B030D-6E8A-4147-A177-3AD203B41FA5}">
                      <a16:colId xmlns="" xmlns:a16="http://schemas.microsoft.com/office/drawing/2014/main" val="933532309"/>
                    </a:ext>
                  </a:extLst>
                </a:gridCol>
                <a:gridCol w="1047763">
                  <a:extLst>
                    <a:ext uri="{9D8B030D-6E8A-4147-A177-3AD203B41FA5}">
                      <a16:colId xmlns="" xmlns:a16="http://schemas.microsoft.com/office/drawing/2014/main" val="3034206618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1521568014"/>
                    </a:ext>
                  </a:extLst>
                </a:gridCol>
                <a:gridCol w="875348">
                  <a:extLst>
                    <a:ext uri="{9D8B030D-6E8A-4147-A177-3AD203B41FA5}">
                      <a16:colId xmlns="" xmlns:a16="http://schemas.microsoft.com/office/drawing/2014/main" val="2143076951"/>
                    </a:ext>
                  </a:extLst>
                </a:gridCol>
                <a:gridCol w="892493">
                  <a:extLst>
                    <a:ext uri="{9D8B030D-6E8A-4147-A177-3AD203B41FA5}">
                      <a16:colId xmlns="" xmlns:a16="http://schemas.microsoft.com/office/drawing/2014/main" val="314381759"/>
                    </a:ext>
                  </a:extLst>
                </a:gridCol>
                <a:gridCol w="1082404">
                  <a:extLst>
                    <a:ext uri="{9D8B030D-6E8A-4147-A177-3AD203B41FA5}">
                      <a16:colId xmlns="" xmlns:a16="http://schemas.microsoft.com/office/drawing/2014/main" val="4246121756"/>
                    </a:ext>
                  </a:extLst>
                </a:gridCol>
                <a:gridCol w="1103218">
                  <a:extLst>
                    <a:ext uri="{9D8B030D-6E8A-4147-A177-3AD203B41FA5}">
                      <a16:colId xmlns="" xmlns:a16="http://schemas.microsoft.com/office/drawing/2014/main" val="982947920"/>
                    </a:ext>
                  </a:extLst>
                </a:gridCol>
                <a:gridCol w="973638">
                  <a:extLst>
                    <a:ext uri="{9D8B030D-6E8A-4147-A177-3AD203B41FA5}">
                      <a16:colId xmlns="" xmlns:a16="http://schemas.microsoft.com/office/drawing/2014/main" val="4182852050"/>
                    </a:ext>
                  </a:extLst>
                </a:gridCol>
                <a:gridCol w="1082404">
                  <a:extLst>
                    <a:ext uri="{9D8B030D-6E8A-4147-A177-3AD203B41FA5}">
                      <a16:colId xmlns="" xmlns:a16="http://schemas.microsoft.com/office/drawing/2014/main" val="3593742722"/>
                    </a:ext>
                  </a:extLst>
                </a:gridCol>
                <a:gridCol w="1103218">
                  <a:extLst>
                    <a:ext uri="{9D8B030D-6E8A-4147-A177-3AD203B41FA5}">
                      <a16:colId xmlns="" xmlns:a16="http://schemas.microsoft.com/office/drawing/2014/main" val="62587362"/>
                    </a:ext>
                  </a:extLst>
                </a:gridCol>
                <a:gridCol w="904236">
                  <a:extLst>
                    <a:ext uri="{9D8B030D-6E8A-4147-A177-3AD203B41FA5}">
                      <a16:colId xmlns="" xmlns:a16="http://schemas.microsoft.com/office/drawing/2014/main" val="10922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Accuracy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Weights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Sparsity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Real time</a:t>
                      </a:r>
                    </a:p>
                    <a:p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Real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671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Base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85.367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8.32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9.15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1.88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61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Pruned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73.962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26.68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507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Thinned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82.600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20,390,528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123,296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6692445"/>
                  </a:ext>
                </a:extLst>
              </a:tr>
            </a:tbl>
          </a:graphicData>
        </a:graphic>
      </p:graphicFrame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949569" y="3284806"/>
            <a:ext cx="10421815" cy="3430172"/>
            <a:chOff x="-4994031" y="1547446"/>
            <a:chExt cx="14888307" cy="49002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7788" t="24074" r="1507" b="28290"/>
            <a:stretch/>
          </p:blipFill>
          <p:spPr>
            <a:xfrm>
              <a:off x="-4994031" y="1547446"/>
              <a:ext cx="14888307" cy="490024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50320" t="81975" r="44808" b="14730"/>
            <a:stretch/>
          </p:blipFill>
          <p:spPr>
            <a:xfrm>
              <a:off x="7417888" y="5116008"/>
              <a:ext cx="1781908" cy="33893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0320" t="49031" r="44808" b="47635"/>
            <a:stretch/>
          </p:blipFill>
          <p:spPr>
            <a:xfrm>
              <a:off x="7431392" y="4194339"/>
              <a:ext cx="1781908" cy="34293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50320" t="70367" r="44808" b="26707"/>
            <a:stretch/>
          </p:blipFill>
          <p:spPr>
            <a:xfrm>
              <a:off x="7431391" y="4641448"/>
              <a:ext cx="1781908" cy="30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Stage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Baseline : </a:t>
            </a:r>
          </a:p>
          <a:p>
            <a:pPr lvl="1"/>
            <a:r>
              <a:rPr lang="en-US" altLang="zh-TW" dirty="0" smtClean="0"/>
              <a:t>150~161 had best accuracy (84%) of validation dataset</a:t>
            </a:r>
          </a:p>
          <a:p>
            <a:pPr lvl="1"/>
            <a:r>
              <a:rPr lang="en-US" altLang="zh-TW" dirty="0" smtClean="0"/>
              <a:t>162~400 (overfitting) </a:t>
            </a:r>
          </a:p>
          <a:p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How to avoid overfitting ?</a:t>
            </a:r>
          </a:p>
          <a:p>
            <a:pPr lvl="2"/>
            <a:r>
              <a:rPr lang="en-US" altLang="zh-TW" dirty="0" smtClean="0"/>
              <a:t>Data augmentation 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RandomCrop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RandomHorizontalFlip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Batch Normalization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Relu</a:t>
            </a:r>
            <a:r>
              <a:rPr lang="en-US" altLang="zh-TW" dirty="0" smtClean="0"/>
              <a:t>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Regularization : </a:t>
            </a:r>
            <a:r>
              <a:rPr lang="en-US" altLang="zh-TW" dirty="0"/>
              <a:t>Fine-tuning after channel regularization training (SSL) of </a:t>
            </a:r>
            <a:r>
              <a:rPr lang="en-US" altLang="zh-TW" dirty="0" err="1"/>
              <a:t>ResNet20-CIFAR10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Dropout (~ pruning ?) : Filter Pruning + </a:t>
            </a:r>
            <a:r>
              <a:rPr lang="en-US" altLang="zh-TW" dirty="0" err="1" smtClean="0"/>
              <a:t>Thining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Warm-Up (~ pre-train ?) : Failed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-18-</a:t>
            </a:r>
            <a:r>
              <a:rPr lang="zh-TW" altLang="en-US" b="1" dirty="0"/>
              <a:t>訓練驗證</a:t>
            </a:r>
            <a:r>
              <a:rPr lang="en-US" altLang="zh-CN" b="1" dirty="0" smtClean="0"/>
              <a:t>-</a:t>
            </a:r>
            <a:r>
              <a:rPr lang="en-US" altLang="zh-CN" b="1" dirty="0"/>
              <a:t>warm up</a:t>
            </a:r>
            <a:r>
              <a:rPr lang="zh-CN" altLang="en-US" b="1" dirty="0" smtClean="0"/>
              <a:t>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一開始分别用了四個初始學習率 </a:t>
            </a:r>
            <a:r>
              <a:rPr lang="en-US" altLang="zh-TW" dirty="0" err="1"/>
              <a:t>lr</a:t>
            </a:r>
            <a:r>
              <a:rPr lang="en-US" altLang="zh-TW" dirty="0"/>
              <a:t>=0.1; 0.01; 0.001; 0.0001; </a:t>
            </a:r>
            <a:r>
              <a:rPr lang="zh-TW" altLang="en-US" dirty="0"/>
              <a:t>然後每</a:t>
            </a:r>
            <a:r>
              <a:rPr lang="en-US" altLang="zh-TW" dirty="0"/>
              <a:t>1000</a:t>
            </a:r>
            <a:r>
              <a:rPr lang="zh-TW" altLang="en-US" dirty="0"/>
              <a:t>個</a:t>
            </a:r>
            <a:r>
              <a:rPr lang="en-US" altLang="zh-TW" dirty="0"/>
              <a:t>iterations</a:t>
            </a:r>
            <a:r>
              <a:rPr lang="zh-TW" altLang="en-US" dirty="0"/>
              <a:t>就降低一次</a:t>
            </a:r>
            <a:r>
              <a:rPr lang="en-US" altLang="zh-TW" dirty="0" err="1"/>
              <a:t>lr</a:t>
            </a:r>
            <a:r>
              <a:rPr lang="zh-TW" altLang="en-US" dirty="0"/>
              <a:t>，結果驗證集</a:t>
            </a:r>
            <a:r>
              <a:rPr lang="zh-CN" altLang="en-US" dirty="0"/>
              <a:t>的</a:t>
            </a:r>
            <a:r>
              <a:rPr lang="en-US" altLang="zh-CN" dirty="0"/>
              <a:t>accuracy</a:t>
            </a:r>
            <a:r>
              <a:rPr lang="zh-CN" altLang="en-US" dirty="0"/>
              <a:t>怎</a:t>
            </a:r>
            <a:r>
              <a:rPr lang="zh-TW" altLang="en-US" dirty="0"/>
              <a:t>麼</a:t>
            </a:r>
            <a:r>
              <a:rPr lang="zh-CN" altLang="en-US" dirty="0"/>
              <a:t>都上不去，都是</a:t>
            </a:r>
            <a:r>
              <a:rPr lang="en-US" altLang="zh-CN" dirty="0"/>
              <a:t>0.5~0.6</a:t>
            </a:r>
            <a:r>
              <a:rPr lang="zh-CN" altLang="en-US" dirty="0"/>
              <a:t>之</a:t>
            </a:r>
            <a:r>
              <a:rPr lang="zh-TW" altLang="en-US" dirty="0"/>
              <a:t>間</a:t>
            </a:r>
            <a:r>
              <a:rPr lang="zh-CN" altLang="en-US" dirty="0"/>
              <a:t>，而</a:t>
            </a:r>
            <a:r>
              <a:rPr lang="zh-TW" altLang="en-US" dirty="0"/>
              <a:t>訓練集的</a:t>
            </a:r>
            <a:r>
              <a:rPr lang="zh-CN" altLang="en-US" dirty="0"/>
              <a:t>可以到</a:t>
            </a:r>
            <a:r>
              <a:rPr lang="en-US" altLang="zh-CN" dirty="0" smtClean="0"/>
              <a:t>0.99</a:t>
            </a:r>
            <a:r>
              <a:rPr lang="zh-TW" altLang="en-US" dirty="0" smtClean="0"/>
              <a:t>，</a:t>
            </a:r>
            <a:r>
              <a:rPr lang="zh-CN" altLang="en-US" dirty="0" smtClean="0"/>
              <a:t>最</a:t>
            </a:r>
            <a:r>
              <a:rPr lang="zh-TW" altLang="en-US" dirty="0" smtClean="0"/>
              <a:t>後嘗試</a:t>
            </a:r>
            <a:r>
              <a:rPr lang="en-US" altLang="zh-CN" dirty="0" smtClean="0"/>
              <a:t>warm </a:t>
            </a:r>
            <a:r>
              <a:rPr lang="en-US" altLang="zh-CN" dirty="0"/>
              <a:t>up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網路</a:t>
            </a:r>
            <a:r>
              <a:rPr lang="zh-TW" altLang="en-US" dirty="0"/>
              <a:t>在驗證集</a:t>
            </a:r>
            <a:r>
              <a:rPr lang="zh-CN" altLang="en-US" dirty="0" smtClean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才有所下降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3974" y="6165593"/>
            <a:ext cx="694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blog.csdn.net</a:t>
            </a:r>
            <a:r>
              <a:rPr lang="en-US" altLang="zh-TW" dirty="0"/>
              <a:t>/</a:t>
            </a:r>
            <a:r>
              <a:rPr lang="en-US" altLang="zh-TW" dirty="0" err="1"/>
              <a:t>u011995719</a:t>
            </a:r>
            <a:r>
              <a:rPr lang="en-US" altLang="zh-TW" dirty="0"/>
              <a:t>/article/details/77884728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7" y="2637548"/>
            <a:ext cx="3690937" cy="29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810249" y="2705100"/>
            <a:ext cx="5086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在本專案中，用</a:t>
            </a:r>
            <a:r>
              <a:rPr lang="en-US" altLang="zh-TW" dirty="0" err="1" smtClean="0"/>
              <a:t>Resnet20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，最後失敗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思考是否用</a:t>
            </a:r>
            <a:r>
              <a:rPr lang="en-US" altLang="zh-TW" dirty="0" smtClean="0"/>
              <a:t>pre-train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就</a:t>
            </a:r>
            <a:r>
              <a:rPr lang="zh-TW" altLang="en-US" dirty="0"/>
              <a:t>可以取代</a:t>
            </a:r>
            <a:r>
              <a:rPr lang="en-US" altLang="zh-TW" dirty="0"/>
              <a:t>warm 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260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1740959"/>
            <a:ext cx="6105525" cy="3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740959"/>
            <a:ext cx="5362575" cy="4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Super Resolution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5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Final Project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b="1" dirty="0" smtClean="0">
                <a:ea typeface="標楷體" panose="03000509000000000000" pitchFamily="65" charset="-120"/>
              </a:rPr>
              <a:t>Team 3</a:t>
            </a:r>
          </a:p>
          <a:p>
            <a:r>
              <a:rPr lang="zh-TW" altLang="en-US" sz="4000" b="1" dirty="0" smtClean="0">
                <a:ea typeface="標楷體" panose="03000509000000000000" pitchFamily="65" charset="-120"/>
              </a:rPr>
              <a:t>陳心怡、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王啟龍、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孫際恬</a:t>
            </a:r>
            <a:endParaRPr lang="en-US" altLang="zh-TW" sz="4000" b="1" dirty="0" smtClean="0">
              <a:ea typeface="標楷體" panose="03000509000000000000" pitchFamily="65" charset="-120"/>
            </a:endParaRPr>
          </a:p>
          <a:p>
            <a:r>
              <a:rPr lang="en-US" altLang="zh-TW" sz="4000" b="1" dirty="0" smtClean="0">
                <a:ea typeface="標楷體" panose="03000509000000000000" pitchFamily="65" charset="-120"/>
              </a:rPr>
              <a:t>(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依報告順序</a:t>
            </a:r>
            <a:r>
              <a:rPr lang="en-US" altLang="zh-TW" sz="4000" b="1" dirty="0" smtClean="0">
                <a:ea typeface="標楷體" panose="03000509000000000000" pitchFamily="65" charset="-120"/>
              </a:rPr>
              <a:t>)</a:t>
            </a:r>
            <a:endParaRPr lang="zh-TW" altLang="en-US" sz="40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3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Results – In my personal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75255"/>
              </p:ext>
            </p:extLst>
          </p:nvPr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42.77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710.89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Results – In NCHC.ai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32.263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OOM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Stick in original EDSR model and to see what we can do.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TensorRT</a:t>
            </a:r>
            <a:r>
              <a:rPr lang="en-US" altLang="zh-TW" sz="2400" dirty="0" smtClean="0"/>
              <a:t> GPU inference enhancement, not mush extra we can gain by comparison with normal 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 GPU inference.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Distillation to compress model size. Complex work, but can do for the future work.</a:t>
            </a:r>
          </a:p>
          <a:p>
            <a:r>
              <a:rPr lang="en-US" altLang="zh-TW" sz="2800" dirty="0" smtClean="0"/>
              <a:t>Conclusion: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Focus on </a:t>
            </a: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1 – Get full model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 smtClean="0"/>
              <a:t>Command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dirty="0" smtClean="0"/>
              <a:t>python </a:t>
            </a:r>
            <a:r>
              <a:rPr lang="en-US" altLang="zh-TW" dirty="0"/>
              <a:t>edsr_main.py --</a:t>
            </a:r>
            <a:r>
              <a:rPr lang="en-US" altLang="zh-TW" dirty="0" err="1"/>
              <a:t>dir_data</a:t>
            </a:r>
            <a:r>
              <a:rPr lang="en-US" altLang="zh-TW" dirty="0"/>
              <a:t> './' --</a:t>
            </a:r>
            <a:r>
              <a:rPr lang="en-US" altLang="zh-TW" dirty="0" err="1"/>
              <a:t>data_test</a:t>
            </a:r>
            <a:r>
              <a:rPr lang="en-US" altLang="zh-TW" dirty="0"/>
              <a:t> valid --scale 2 --</a:t>
            </a:r>
            <a:r>
              <a:rPr lang="en-US" altLang="zh-TW" dirty="0" err="1"/>
              <a:t>pre_train</a:t>
            </a:r>
            <a:r>
              <a:rPr lang="en-US" altLang="zh-TW" dirty="0"/>
              <a:t> './edsr_baseline_download.pt' --</a:t>
            </a:r>
            <a:r>
              <a:rPr lang="en-US" altLang="zh-TW" dirty="0" err="1"/>
              <a:t>test_only</a:t>
            </a:r>
            <a:r>
              <a:rPr lang="en-US" altLang="zh-TW" dirty="0"/>
              <a:t> --</a:t>
            </a:r>
            <a:r>
              <a:rPr lang="en-US" altLang="zh-TW" dirty="0" err="1"/>
              <a:t>resave_full_model</a:t>
            </a:r>
            <a:r>
              <a:rPr lang="en-US" altLang="zh-TW" dirty="0"/>
              <a:t> </a:t>
            </a:r>
            <a:r>
              <a:rPr lang="en-US" altLang="zh-TW" dirty="0" smtClean="0"/>
              <a:t>'</a:t>
            </a:r>
            <a:r>
              <a:rPr lang="en-US" altLang="zh-TW" dirty="0" err="1" smtClean="0"/>
              <a:t>edsr.model</a:t>
            </a:r>
            <a:r>
              <a:rPr lang="en-US" altLang="zh-TW" dirty="0" smtClean="0"/>
              <a:t>‘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 </a:t>
            </a:r>
            <a:r>
              <a:rPr lang="en-US" altLang="zh-TW" sz="2400" b="1" dirty="0" smtClean="0"/>
              <a:t>option.py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  <a:endParaRPr lang="en-US" altLang="zh-TW" sz="2400" dirty="0"/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i="1" dirty="0" err="1"/>
              <a:t>parser.add_argument</a:t>
            </a:r>
            <a:r>
              <a:rPr lang="en-US" altLang="zh-TW" sz="2000" i="1" dirty="0"/>
              <a:t>('--</a:t>
            </a:r>
            <a:r>
              <a:rPr lang="en-US" altLang="zh-TW" sz="2000" i="1" dirty="0" err="1"/>
              <a:t>resave_full_model</a:t>
            </a:r>
            <a:r>
              <a:rPr lang="en-US" altLang="zh-TW" sz="2000" i="1" dirty="0"/>
              <a:t>', type=</a:t>
            </a:r>
            <a:r>
              <a:rPr lang="en-US" altLang="zh-TW" sz="2000" i="1" dirty="0" err="1"/>
              <a:t>str</a:t>
            </a:r>
            <a:r>
              <a:rPr lang="en-US" altLang="zh-TW" sz="2000" i="1" dirty="0"/>
              <a:t>, default</a:t>
            </a:r>
            <a:r>
              <a:rPr lang="en-US" altLang="zh-TW" sz="2000" i="1" dirty="0" smtClean="0"/>
              <a:t>='',</a:t>
            </a:r>
            <a:endParaRPr lang="en-US" altLang="zh-TW" sz="2000" dirty="0" smtClean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i="1" dirty="0" smtClean="0"/>
              <a:t>help</a:t>
            </a:r>
            <a:r>
              <a:rPr lang="en-US" altLang="zh-TW" sz="1800" i="1" dirty="0"/>
              <a:t>='resave a full model')</a:t>
            </a:r>
            <a:endParaRPr lang="en-US" altLang="zh-TW" sz="1800" dirty="0"/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model/__init__.</a:t>
            </a:r>
            <a:r>
              <a:rPr lang="en-US" altLang="zh-TW" sz="2400" b="1" dirty="0" smtClean="0"/>
              <a:t>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  <a:endParaRPr lang="en-US" altLang="zh-TW" sz="2400" dirty="0"/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dirty="0"/>
              <a:t>class Model(</a:t>
            </a:r>
            <a:r>
              <a:rPr lang="en-US" altLang="zh-TW" sz="2000" dirty="0" err="1"/>
              <a:t>nn.Module</a:t>
            </a:r>
            <a:r>
              <a:rPr lang="en-US" altLang="zh-TW" sz="2000" dirty="0"/>
              <a:t>):</a:t>
            </a:r>
            <a:endParaRPr lang="en-US" altLang="zh-TW" sz="20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__</a:t>
            </a:r>
            <a:r>
              <a:rPr lang="en-US" altLang="zh-TW" sz="1800" dirty="0" err="1"/>
              <a:t>init</a:t>
            </a:r>
            <a:r>
              <a:rPr lang="en-US" altLang="zh-TW" sz="1800" dirty="0"/>
              <a:t>__(self, </a:t>
            </a:r>
            <a:r>
              <a:rPr lang="en-US" altLang="zh-TW" sz="1800" dirty="0" err="1"/>
              <a:t>args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ckp</a:t>
            </a:r>
            <a:r>
              <a:rPr lang="en-US" altLang="zh-TW" sz="1800" dirty="0"/>
              <a:t>):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...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 = </a:t>
            </a:r>
            <a:r>
              <a:rPr lang="en-US" altLang="zh-TW" sz="1800" i="1" dirty="0" err="1"/>
              <a:t>args.resave_full_model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 err="1"/>
              <a:t>def</a:t>
            </a:r>
            <a:r>
              <a:rPr lang="en-US" altLang="zh-TW" sz="1800" dirty="0"/>
              <a:t> load(self, </a:t>
            </a:r>
            <a:r>
              <a:rPr lang="en-US" altLang="zh-TW" sz="1800" dirty="0" err="1"/>
              <a:t>apath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pre_train</a:t>
            </a:r>
            <a:r>
              <a:rPr lang="en-US" altLang="zh-TW" sz="1800" dirty="0"/>
              <a:t>='', resume=-1, </a:t>
            </a:r>
            <a:r>
              <a:rPr lang="en-US" altLang="zh-TW" sz="1800" dirty="0" err="1"/>
              <a:t>cpu</a:t>
            </a:r>
            <a:r>
              <a:rPr lang="en-US" altLang="zh-TW" sz="1800" dirty="0"/>
              <a:t>=False):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…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/>
              <a:t>if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: </a:t>
            </a:r>
            <a:r>
              <a:rPr lang="en-US" altLang="zh-TW" sz="1800" i="1" dirty="0" err="1"/>
              <a:t>torch.save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self.get_model</a:t>
            </a:r>
            <a:r>
              <a:rPr lang="en-US" altLang="zh-TW" sz="1800" i="1" dirty="0"/>
              <a:t>(),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 smtClean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5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2 - Dynamically </a:t>
            </a:r>
            <a:r>
              <a:rPr lang="en-US" altLang="zh-TW" b="1" dirty="0"/>
              <a:t>Convert to </a:t>
            </a:r>
            <a:r>
              <a:rPr lang="en-US" altLang="zh-TW" b="1" dirty="0" err="1"/>
              <a:t>nGraph</a:t>
            </a:r>
            <a:r>
              <a:rPr lang="en-US" altLang="zh-TW" b="1" dirty="0"/>
              <a:t> model according to </a:t>
            </a:r>
            <a:r>
              <a:rPr lang="en-US" altLang="zh-TW" b="1" dirty="0" smtClean="0"/>
              <a:t>input image </a:t>
            </a:r>
            <a:r>
              <a:rPr lang="en-US" altLang="zh-TW" b="1" dirty="0"/>
              <a:t>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test(self):</a:t>
            </a:r>
            <a:endParaRPr lang="en-US" altLang="zh-TW" sz="1800" dirty="0"/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dirty="0"/>
              <a:t>...</a:t>
            </a:r>
            <a:endParaRPr lang="en-US" altLang="zh-TW" dirty="0"/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i="1" dirty="0" smtClean="0"/>
              <a:t>if </a:t>
            </a:r>
            <a:r>
              <a:rPr lang="en-US" altLang="zh-TW" i="1" dirty="0" err="1"/>
              <a:t>self.args.ngraph</a:t>
            </a:r>
            <a:r>
              <a:rPr lang="en-US" altLang="zh-TW" i="1" dirty="0"/>
              <a:t>:</a:t>
            </a:r>
            <a:endParaRPr lang="en-US" altLang="zh-TW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pytorch_model_name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self.args.ngraph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pytorch_edsr_model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 smtClean="0">
                <a:solidFill>
                  <a:srgbClr val="0000CC"/>
                </a:solidFill>
              </a:rPr>
              <a:t>dummy_input</a:t>
            </a:r>
            <a:r>
              <a:rPr lang="en-US" altLang="zh-TW" sz="1800" b="1" i="1" dirty="0" smtClean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torch.randn_like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device='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cuda</a:t>
            </a:r>
            <a:r>
              <a:rPr lang="en-US" altLang="zh-TW" sz="1800" b="1" i="1" dirty="0">
                <a:solidFill>
                  <a:srgbClr val="0000CC"/>
                </a:solidFill>
              </a:rPr>
              <a:t>')</a:t>
            </a:r>
            <a:endParaRPr lang="en-US" altLang="zh-TW" sz="1800" b="1" dirty="0">
              <a:solidFill>
                <a:srgbClr val="0000CC"/>
              </a:solidFill>
            </a:endParaRP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edsr_onnx_filename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'{}.</a:t>
            </a:r>
            <a:r>
              <a:rPr lang="en-US" altLang="zh-TW" sz="1800" i="1" dirty="0" err="1"/>
              <a:t>onnx</a:t>
            </a:r>
            <a:r>
              <a:rPr lang="en-US" altLang="zh-TW" sz="1800" i="1" dirty="0"/>
              <a:t>'.format(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torch.onnx.export</a:t>
            </a:r>
            <a:r>
              <a:rPr lang="en-US" altLang="zh-TW" sz="1800" i="1" dirty="0" smtClean="0"/>
              <a:t>(</a:t>
            </a:r>
            <a:r>
              <a:rPr lang="en-US" altLang="zh-TW" sz="1800" i="1" dirty="0" err="1" smtClean="0"/>
              <a:t>pytorch_edsr_model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dummy_input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, </a:t>
            </a:r>
            <a:r>
              <a:rPr lang="en-US" altLang="zh-TW" sz="1800" i="1" dirty="0" err="1" smtClean="0"/>
              <a:t>export_params</a:t>
            </a:r>
            <a:r>
              <a:rPr lang="en-US" altLang="zh-TW" sz="1800" i="1" dirty="0" smtClean="0"/>
              <a:t>=True</a:t>
            </a:r>
            <a:r>
              <a:rPr lang="en-US" altLang="zh-TW" sz="1800" i="1" dirty="0"/>
              <a:t>, verbose=False, training=False)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os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onnx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onnx.load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from </a:t>
            </a:r>
            <a:r>
              <a:rPr lang="en-US" altLang="zh-TW" sz="1800" i="1" dirty="0" err="1" smtClean="0"/>
              <a:t>ngraph_onnx.onnx_importer.importer</a:t>
            </a:r>
            <a:r>
              <a:rPr lang="en-US" altLang="zh-TW" sz="1800" i="1" dirty="0" smtClean="0"/>
              <a:t> import </a:t>
            </a:r>
            <a:r>
              <a:rPr lang="en-US" altLang="zh-TW" sz="1800" i="1" dirty="0" err="1" smtClean="0"/>
              <a:t>import_onnx_model</a:t>
            </a:r>
            <a:endParaRPr lang="en-US" altLang="zh-TW" sz="1800" dirty="0" smtClean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ng_models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import_onnx_model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edsr_onnx_model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ngraph</a:t>
            </a:r>
            <a:r>
              <a:rPr lang="en-US" altLang="zh-TW" sz="1800" i="1" dirty="0"/>
              <a:t> as ng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ng_models</a:t>
            </a:r>
            <a:r>
              <a:rPr lang="en-US" altLang="zh-TW" sz="1800" i="1" dirty="0"/>
              <a:t>[0]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runtime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ng.runtime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backend_name</a:t>
            </a:r>
            <a:r>
              <a:rPr lang="en-US" altLang="zh-TW" sz="1800" i="1" dirty="0"/>
              <a:t>='CPU')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runtime.computation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['output'], *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['inputs'])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>
                <a:solidFill>
                  <a:srgbClr val="0000CC"/>
                </a:solidFill>
              </a:rPr>
              <a:t>sr</a:t>
            </a:r>
            <a:r>
              <a:rPr lang="en-US" altLang="zh-TW" sz="1800" b="1" i="1" dirty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edsr_ng_model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idx_scale</a:t>
            </a:r>
            <a:r>
              <a:rPr lang="en-US" altLang="zh-TW" sz="1800" b="1" i="1" dirty="0">
                <a:solidFill>
                  <a:srgbClr val="0000CC"/>
                </a:solidFill>
              </a:rPr>
              <a:t>)</a:t>
            </a: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sr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torch.from_numpy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sr</a:t>
            </a:r>
            <a:r>
              <a:rPr lang="en-US" altLang="zh-TW" sz="1800" i="1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20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Crash again </a:t>
            </a:r>
            <a:r>
              <a:rPr lang="en-US" altLang="zh-TW" b="1" dirty="0"/>
              <a:t>and again </a:t>
            </a:r>
            <a:r>
              <a:rPr lang="en-US" altLang="zh-TW" b="1" dirty="0" smtClean="0"/>
              <a:t>for CPU inference on NCHC.ai environment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5019" y="1312334"/>
            <a:ext cx="5329925" cy="4152901"/>
          </a:xfrm>
        </p:spPr>
        <p:txBody>
          <a:bodyPr>
            <a:noAutofit/>
          </a:bodyPr>
          <a:lstStyle/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/>
              <a:t>How about Original EDSR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 smtClean="0"/>
              <a:t>CASE </a:t>
            </a:r>
            <a:r>
              <a:rPr lang="en-US" altLang="zh-TW" sz="1400" b="1" dirty="0"/>
              <a:t>a: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torch==0.4.0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  <a:endParaRPr lang="en-US" altLang="zh-TW" sz="1400" dirty="0"/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Crash after </a:t>
            </a:r>
            <a:r>
              <a:rPr lang="en-US" altLang="zh-TW" sz="1400" dirty="0"/>
              <a:t>inference just 2 </a:t>
            </a:r>
            <a:r>
              <a:rPr lang="en-US" altLang="zh-TW" sz="1400" dirty="0" smtClean="0"/>
              <a:t>images &amp; 9 </a:t>
            </a:r>
            <a:r>
              <a:rPr lang="en-US" altLang="zh-TW" sz="1400" dirty="0"/>
              <a:t>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b: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torch==0.4.1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  <a:endParaRPr lang="en-US" altLang="zh-TW" sz="1400" dirty="0"/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hang up after inference just 9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How </a:t>
            </a:r>
            <a:r>
              <a:rPr lang="en-US" altLang="zh-TW" sz="1400" dirty="0"/>
              <a:t>about stand alone </a:t>
            </a:r>
            <a:r>
              <a:rPr lang="en-US" altLang="zh-TW" sz="1400" dirty="0" err="1"/>
              <a:t>ngraph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c: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0.4.1 fail for </a:t>
            </a:r>
            <a:r>
              <a:rPr lang="en-US" altLang="zh-TW" sz="1400" dirty="0" err="1"/>
              <a:t>onnx</a:t>
            </a:r>
            <a:r>
              <a:rPr lang="en-US" altLang="zh-TW" sz="1400" dirty="0"/>
              <a:t> not support dynamic reshape.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d: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0.4.0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  <a:endParaRPr lang="en-US" altLang="zh-TW" sz="1400" dirty="0"/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 images (1024x1024)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EDSR </a:t>
            </a:r>
            <a:r>
              <a:rPr lang="en-US" altLang="zh-TW" sz="1400" dirty="0" err="1"/>
              <a:t>ngraph</a:t>
            </a:r>
            <a:r>
              <a:rPr lang="en-US" altLang="zh-TW" sz="1400" dirty="0"/>
              <a:t> (As prepare environment 0.4.0)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e: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  <a:endParaRPr lang="en-US" altLang="zh-TW" sz="1400" dirty="0"/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2 valid dataset </a:t>
            </a:r>
            <a:r>
              <a:rPr lang="en-US" altLang="zh-TW" sz="1400" dirty="0" smtClean="0"/>
              <a:t>images, twice</a:t>
            </a:r>
            <a:endParaRPr lang="en-US" altLang="zh-TW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10670" y="1312334"/>
            <a:ext cx="5329925" cy="519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Original EDSR 1.0.0 with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f: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err="1" smtClean="0"/>
              <a:t>git</a:t>
            </a:r>
            <a:r>
              <a:rPr lang="en-US" altLang="zh-TW" sz="1400" dirty="0" smtClean="0"/>
              <a:t> clone </a:t>
            </a:r>
            <a:r>
              <a:rPr lang="en-US" altLang="zh-TW" sz="1400" u="sng" dirty="0" smtClean="0">
                <a:hlinkClick r:id="rId2"/>
              </a:rPr>
              <a:t>https://github.com/thstkdgus35/EDSR-PyTorch.git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pip install torch==1.0.0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cd 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/work/</a:t>
            </a:r>
            <a:r>
              <a:rPr lang="en-US" altLang="zh-TW" sz="1400" dirty="0" err="1" smtClean="0"/>
              <a:t>chilung</a:t>
            </a:r>
            <a:r>
              <a:rPr lang="en-US" altLang="zh-TW" sz="1400" dirty="0" smtClean="0"/>
              <a:t>/edsr100/EDSR-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src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2 valid dataset 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EDSR </a:t>
            </a:r>
            <a:r>
              <a:rPr lang="en-US" altLang="zh-TW" sz="1400" dirty="0" err="1" smtClean="0"/>
              <a:t>sr</a:t>
            </a:r>
            <a:r>
              <a:rPr lang="en-US" altLang="zh-TW" sz="1400" dirty="0" smtClean="0"/>
              <a:t>/, torch==0.4.1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Test dataset Urban100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pass for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100 Urban100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err="1" smtClean="0"/>
              <a:t>pin_memory</a:t>
            </a:r>
            <a:r>
              <a:rPr lang="en-US" altLang="zh-TW" sz="1400" dirty="0" smtClean="0"/>
              <a:t> = False, move import out of loop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stand alone 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with inference only w/ dynamic convert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to </a:t>
            </a:r>
            <a:r>
              <a:rPr lang="en-US" altLang="zh-TW" sz="1400" dirty="0" err="1" smtClean="0"/>
              <a:t>ngraph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h: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Tt.py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1024x1024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Try to rebuild </a:t>
            </a:r>
            <a:r>
              <a:rPr lang="en-US" altLang="zh-TW" sz="1400" dirty="0" err="1" smtClean="0"/>
              <a:t>onnx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environment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i: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crash while $ python3 setup.py </a:t>
            </a:r>
            <a:r>
              <a:rPr lang="en-US" altLang="zh-TW" sz="1400" dirty="0" err="1" smtClean="0"/>
              <a:t>bdist_wheel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9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Check Memory Limit and Usage in a container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Check memory limit:</a:t>
            </a:r>
            <a:endParaRPr lang="en-US" altLang="zh-TW" sz="2800" dirty="0"/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memory.limit_in_bytes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10,737,418,240</a:t>
            </a:r>
            <a:endParaRPr lang="en-US" altLang="zh-TW" sz="2400" dirty="0"/>
          </a:p>
          <a:p>
            <a:r>
              <a:rPr lang="en-US" altLang="zh-TW" sz="2800" dirty="0"/>
              <a:t>Check memory Usage:</a:t>
            </a:r>
            <a:endParaRPr lang="en-US" altLang="zh-TW" sz="2800" dirty="0"/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memory.usage_in_bytes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0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EDSR_baseline_x2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0507"/>
              </p:ext>
            </p:extLst>
          </p:nvPr>
        </p:nvGraphicFramePr>
        <p:xfrm>
          <a:off x="655320" y="1706880"/>
          <a:ext cx="10261599" cy="3636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37.928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33.473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32.105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31.664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34.513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62.03s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6486.61s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491.67s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EDSR_baseline_x3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76853"/>
              </p:ext>
            </p:extLst>
          </p:nvPr>
        </p:nvGraphicFramePr>
        <p:xfrm>
          <a:off x="655320" y="1706880"/>
          <a:ext cx="10261599" cy="363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34.393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30.326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29.090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28.038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31.001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36.68s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3245.74s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289.41s (GPU)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Memory Usage</a:t>
            </a:r>
            <a:br>
              <a:rPr lang="en-US" altLang="zh-TW" sz="2800" b="1" dirty="0" smtClean="0"/>
            </a:br>
            <a:r>
              <a:rPr lang="en-US" altLang="zh-TW" sz="2800" b="1" dirty="0" smtClean="0"/>
              <a:t>Fail situation: </a:t>
            </a:r>
            <a:r>
              <a:rPr lang="en-US" altLang="zh-TW" sz="2800" b="1" dirty="0"/>
              <a:t>perform CPU inference </a:t>
            </a:r>
            <a:r>
              <a:rPr lang="en-US" altLang="zh-TW" sz="2800" b="1" dirty="0" smtClean="0"/>
              <a:t>after 5 valid dataset</a:t>
            </a:r>
            <a:endParaRPr lang="zh-TW" altLang="en-US" sz="2800" dirty="0"/>
          </a:p>
        </p:txBody>
      </p:sp>
      <p:pic>
        <p:nvPicPr>
          <p:cNvPr id="1026" name="Picture 2" descr="https://lh5.googleusercontent.com/WyVBYicUJO66UwLEOPID7EDrF9zRwqyfJTTOsfPwjjgQPNGjJjkw4jblMol31wT2rASdp8xcySg7fzxFVGsdwsQm_MlH2DuiqsYD22BMd-yDTIFD702AccNsXDkidbugKLnkLM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290" y="1312334"/>
            <a:ext cx="7169150" cy="5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CINIC-10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pPr lvl="1"/>
            <a:r>
              <a:rPr lang="en-US" altLang="zh-TW" dirty="0" smtClean="0"/>
              <a:t>CIFAR-10 is too small and too easy</a:t>
            </a:r>
          </a:p>
          <a:p>
            <a:pPr lvl="1"/>
            <a:r>
              <a:rPr lang="en-US" altLang="zh-TW" dirty="0" smtClean="0"/>
              <a:t>ImageNet </a:t>
            </a:r>
            <a:r>
              <a:rPr lang="en-US" altLang="zh-TW" dirty="0"/>
              <a:t>is </a:t>
            </a:r>
            <a:r>
              <a:rPr lang="en-US" altLang="zh-TW" dirty="0" smtClean="0"/>
              <a:t>too large and difficult</a:t>
            </a:r>
          </a:p>
          <a:p>
            <a:pPr lvl="1"/>
            <a:r>
              <a:rPr lang="en-US" altLang="zh-TW" dirty="0" smtClean="0"/>
              <a:t>CIFAR-10 (60,000 images, 32x32 RGB) + ImageNet (210,000 selection images, 32x32 RGB)</a:t>
            </a:r>
          </a:p>
          <a:p>
            <a:pPr lvl="1"/>
            <a:r>
              <a:rPr lang="en-US" altLang="zh-TW" dirty="0"/>
              <a:t>https://datashare.is.ed.ac.uk/handle/10283/3192</a:t>
            </a:r>
            <a:endParaRPr lang="en-US" altLang="zh-TW" dirty="0" smtClean="0"/>
          </a:p>
          <a:p>
            <a:r>
              <a:rPr lang="en-US" altLang="zh-TW" dirty="0" smtClean="0"/>
              <a:t>4x CIFAR-10</a:t>
            </a:r>
          </a:p>
          <a:p>
            <a:pPr lvl="1"/>
            <a:r>
              <a:rPr lang="en-US" altLang="zh-TW" dirty="0" smtClean="0"/>
              <a:t>3 sets: Train(90,000 images), Validation(90,000 images), Test(90,000 images)</a:t>
            </a:r>
          </a:p>
          <a:p>
            <a:pPr lvl="1"/>
            <a:r>
              <a:rPr lang="en-US" altLang="zh-TW" dirty="0"/>
              <a:t>10 classes: </a:t>
            </a:r>
            <a:r>
              <a:rPr lang="en-US" altLang="zh-TW" dirty="0" smtClean="0"/>
              <a:t>Airplane, Automobile, Bird, Cat, Deer, Dog, Frog, Horse, Ship, Truck</a:t>
            </a:r>
          </a:p>
          <a:p>
            <a:pPr lvl="1"/>
            <a:r>
              <a:rPr lang="en-US" altLang="zh-TW" dirty="0" smtClean="0"/>
              <a:t>Available date: 2018/9/28</a:t>
            </a:r>
          </a:p>
          <a:p>
            <a:pPr lvl="1"/>
            <a:r>
              <a:rPr lang="en-US" altLang="zh-TW" dirty="0" smtClean="0"/>
              <a:t>655.6 MB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 smtClean="0"/>
              <a:t>Pass:  </a:t>
            </a:r>
            <a:r>
              <a:rPr lang="en-US" altLang="zh-TW" sz="2800" b="1" dirty="0"/>
              <a:t>perform CPU inference after 5 valid </a:t>
            </a:r>
            <a:r>
              <a:rPr lang="en-US" altLang="zh-TW" sz="2800" b="1" dirty="0" err="1" smtClean="0"/>
              <a:t>dataseton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100 dummy input dataset for </a:t>
            </a:r>
            <a:r>
              <a:rPr lang="en-US" altLang="zh-TW" sz="2800" b="1" dirty="0" smtClean="0"/>
              <a:t>SR from 512x521 </a:t>
            </a:r>
            <a:r>
              <a:rPr lang="en-US" altLang="zh-TW" sz="2800" b="1" dirty="0"/>
              <a:t>to </a:t>
            </a:r>
            <a:r>
              <a:rPr lang="en-US" altLang="zh-TW" sz="2800" b="1" dirty="0" smtClean="0"/>
              <a:t>1024x1024</a:t>
            </a:r>
            <a:endParaRPr lang="zh-TW" altLang="en-US" sz="2800" b="1" dirty="0"/>
          </a:p>
        </p:txBody>
      </p:sp>
      <p:pic>
        <p:nvPicPr>
          <p:cNvPr id="3074" name="Picture 2" descr="https://lh6.googleusercontent.com/FHO4V7ZQhPaQOK8rbqAa3GVUh-6trwkV4qMtKV32igjph4_h3yFzl_ofr3MGdHttJDjuiCRM_MMUZ052Pw4fIs1-uHjSLaTAzbFQKe1Sh8_bnWqvwvjLc8KoBTgiSGbungU-98Q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0540" y="1539240"/>
            <a:ext cx="794065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</a:t>
            </a:r>
            <a:r>
              <a:rPr lang="en-US" altLang="zh-TW" sz="2800" b="1" dirty="0"/>
              <a:t>:</a:t>
            </a:r>
            <a:br>
              <a:rPr lang="en-US" altLang="zh-TW" sz="2800" b="1" dirty="0"/>
            </a:br>
            <a:r>
              <a:rPr lang="en-US" altLang="zh-TW" sz="2800" b="1" dirty="0"/>
              <a:t>Fail: </a:t>
            </a:r>
            <a:r>
              <a:rPr lang="en-US" altLang="zh-TW" sz="2800" b="1" dirty="0" smtClean="0"/>
              <a:t>Perform original </a:t>
            </a:r>
            <a:r>
              <a:rPr lang="en-US" altLang="zh-TW" sz="2800" b="1" dirty="0"/>
              <a:t>EDSR </a:t>
            </a:r>
            <a:r>
              <a:rPr lang="en-US" altLang="zh-TW" sz="2800" b="1" dirty="0" smtClean="0"/>
              <a:t>CPU inference after 2 </a:t>
            </a:r>
            <a:r>
              <a:rPr lang="en-US" altLang="zh-TW" sz="2800" b="1" dirty="0"/>
              <a:t>valid </a:t>
            </a:r>
            <a:r>
              <a:rPr lang="en-US" altLang="zh-TW" sz="2800" b="1" dirty="0"/>
              <a:t>dataset</a:t>
            </a:r>
            <a:endParaRPr lang="zh-TW" altLang="en-US" sz="2800" b="1" dirty="0"/>
          </a:p>
        </p:txBody>
      </p:sp>
      <p:pic>
        <p:nvPicPr>
          <p:cNvPr id="2050" name="Picture 2" descr="https://lh3.googleusercontent.com/0rv808yWy6Kd9rEin6THyv7EYtaUYkuB2SWx2LrdrJRERV3ODg7pgRe9FNXR1c8R3ZuMDZQw3-bHP0AA7ywei1x38DhtVgo2Zn-0gn3RGj2idxtWqRRXUqRmdIs8UH6Vl9x3S0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645" y="1359852"/>
            <a:ext cx="715671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Super Resolution Result – scale x2</a:t>
            </a:r>
            <a:endParaRPr lang="zh-TW" altLang="en-US" b="1" dirty="0"/>
          </a:p>
        </p:txBody>
      </p:sp>
      <p:pic>
        <p:nvPicPr>
          <p:cNvPr id="4098" name="Picture 2" descr="https://lh5.googleusercontent.com/Dvqg8XciK2g0AocVNLgPzhHanCK01uQFKkm7b5jgHXMuh7hxGzV-sAvyQO5Cr4kTXEXPizexZxwzUCQj-2s_Kvv3OKkXYEPO0TYUedZ86cN8AzUuDLFhTC6b6mj9NfzSCslV5rY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" y="2419958"/>
            <a:ext cx="4819437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C87VvAGT8flynfCXCj4dBbOOLPDuesy6T8AvIl7CK5d7YwPOppBxgKCm-SjEp4WJ9v4sGgMOm8tDgNMSYQS94ScjHyx4LJ07hr2juRFHJZ9P4116BrUhjd-fCGnceTVQuOfbBqd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19958"/>
            <a:ext cx="4843048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x3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6146" name="Picture 2" descr="https://lh3.googleusercontent.com/AqzXFGE_A_BmCOznz8PUMx2rVElsQMPStK0yaStnOb1ITSWl6PhRPUaellbV2qMGFPQGo0ucwfIXkvBKESBsAcYKcYaGORsJQFH-t9U8vsY2AgNKNxffT2gkhAo_ZEuBSFGFA_fQ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40628"/>
            <a:ext cx="4841240" cy="32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ZN82mMNoYRnHMT0gTSpBCc_SA7dK_5UAfBloEgOxdUDmjoEGfzJB6eQc4AVoNHovExq_Db_4CK_wsPxnXQMDMXRjvpKrAWgvEz1HXb5Mv7BUzSFMGXSzouRKLFbbCk1lXsNDR7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995" y="2430118"/>
            <a:ext cx="4789805" cy="31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x4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5122" name="Picture 2" descr="https://lh5.googleusercontent.com/i-5UC-qQCKTIW4qk5LlI-Q_-zsbFz0_tb8LZIO0ORRcH_2FWGhVFagqhZBWLbFtPGVT1PVuVDmYFXi4epW_k0snXIxIKi6v9JZv7a8bvZ7nEM8kBMWtO6Eq1NDbD3QVhzxOyjry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19959"/>
            <a:ext cx="4876800" cy="32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6NNPCAb-43iPE2EfJQrOLQpSoegzSp9V03myKZOmKuYlVni6ezw4ULjjCrNpq1xHYAPj79mN_FM89HUA7c8NBihB9bTtPZL35DE_vD0W3k9mSjGK2gQlDgC4T2ZvzveFXnNxiVL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30119"/>
            <a:ext cx="4826275" cy="32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Clothes Detection on CLOTHES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1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CLOTHES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Dataset for </a:t>
            </a:r>
            <a:r>
              <a:rPr lang="en-US" altLang="zh-TW" dirty="0"/>
              <a:t>where the clothes are (bounding box) and </a:t>
            </a:r>
            <a:r>
              <a:rPr lang="en-US" altLang="zh-TW" dirty="0" smtClean="0"/>
              <a:t>what kind of clothes:</a:t>
            </a:r>
          </a:p>
          <a:p>
            <a:pPr lvl="1"/>
            <a:r>
              <a:rPr lang="en-US" altLang="zh-TW" dirty="0"/>
              <a:t>Short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ST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0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ST</a:t>
            </a:r>
            <a:endParaRPr lang="en-US" altLang="zh-TW" b="1" dirty="0"/>
          </a:p>
          <a:p>
            <a:pPr lvl="1"/>
            <a:r>
              <a:rPr lang="en-US" altLang="zh-TW" dirty="0"/>
              <a:t>Long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LT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+ LT</a:t>
            </a:r>
            <a:endParaRPr lang="en-US" altLang="zh-TW" b="1" dirty="0"/>
          </a:p>
          <a:p>
            <a:pPr lvl="1"/>
            <a:r>
              <a:rPr lang="en-US" altLang="zh-TW" dirty="0"/>
              <a:t>Short under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5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4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endParaRPr lang="en-US" altLang="zh-TW" b="1" dirty="0"/>
          </a:p>
          <a:p>
            <a:pPr lvl="1"/>
            <a:r>
              <a:rPr lang="en-US" altLang="zh-TW" dirty="0"/>
              <a:t>Long under with Deep / Light </a:t>
            </a:r>
            <a:r>
              <a:rPr lang="en-US" altLang="zh-TW" dirty="0" smtClean="0"/>
              <a:t>color: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7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6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endParaRPr lang="en-US" altLang="zh-TW" b="1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120" y="3950208"/>
            <a:ext cx="2792172" cy="27921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333" b="21931"/>
          <a:stretch/>
        </p:blipFill>
        <p:spPr>
          <a:xfrm>
            <a:off x="1572767" y="4646257"/>
            <a:ext cx="5276357" cy="9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4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63" y="1485900"/>
            <a:ext cx="4124325" cy="412432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010" y="1485900"/>
            <a:ext cx="401741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0" dirty="0" smtClean="0">
                    <a:solidFill>
                      <a:schemeClr val="tx1"/>
                    </a:solidFill>
                  </a:rPr>
                  <a:t>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Importance: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Equally,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" t="-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7052321" y="1695562"/>
            <a:ext cx="2018527" cy="2056810"/>
            <a:chOff x="6713993" y="1558402"/>
            <a:chExt cx="2018527" cy="2056810"/>
          </a:xfrm>
        </p:grpSpPr>
        <p:sp>
          <p:nvSpPr>
            <p:cNvPr id="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0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 Detection by YOLO 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460748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Structure character</a:t>
            </a:r>
          </a:p>
          <a:p>
            <a:pPr lvl="1"/>
            <a:r>
              <a:rPr lang="en-US" altLang="zh-TW" dirty="0" smtClean="0"/>
              <a:t>Fully convolutional network (FCN), 75 </a:t>
            </a:r>
            <a:r>
              <a:rPr lang="en-US" altLang="zh-TW" dirty="0" err="1" smtClean="0"/>
              <a:t>conv</a:t>
            </a:r>
            <a:r>
              <a:rPr lang="en-US" altLang="zh-TW" dirty="0" smtClean="0"/>
              <a:t> layers with skip and </a:t>
            </a:r>
            <a:r>
              <a:rPr lang="en-US" altLang="zh-TW" dirty="0" err="1" smtClean="0"/>
              <a:t>upsampling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Using stride 2 but not pooling. Total stride 32. (416/32=13)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5715000" y="2299584"/>
            <a:ext cx="6267970" cy="3839297"/>
            <a:chOff x="5715000" y="2299584"/>
            <a:chExt cx="6267970" cy="38392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299584"/>
              <a:ext cx="5239512" cy="3839297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35640" y="3602736"/>
              <a:ext cx="1141234" cy="110642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41736" y="4898135"/>
              <a:ext cx="1141234" cy="1082041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14304" y="2304288"/>
              <a:ext cx="1141234" cy="10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7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1528572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Airplane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7169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Automobile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2770081"/>
            <a:ext cx="4479925" cy="2243351"/>
          </a:xfrm>
        </p:spPr>
      </p:pic>
      <p:pic>
        <p:nvPicPr>
          <p:cNvPr id="17" name="內容版面配置區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3" y="2769684"/>
            <a:ext cx="4481512" cy="2244145"/>
          </a:xfrm>
        </p:spPr>
      </p:pic>
    </p:spTree>
    <p:extLst>
      <p:ext uri="{BB962C8B-B14F-4D97-AF65-F5344CB8AC3E}">
        <p14:creationId xmlns:p14="http://schemas.microsoft.com/office/powerpoint/2010/main" val="33594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map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6573012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Input: 3 x 416 x 416</a:t>
            </a:r>
          </a:p>
          <a:p>
            <a:pPr marL="4572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Output: 13 x 13 x 3 x (5+8)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en-US" altLang="zh-TW" dirty="0" smtClean="0"/>
              <a:t>Sigmoid: [0,1]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72384"/>
              </p:ext>
            </p:extLst>
          </p:nvPr>
        </p:nvGraphicFramePr>
        <p:xfrm>
          <a:off x="2516632" y="1944962"/>
          <a:ext cx="26259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89">
                  <a:extLst>
                    <a:ext uri="{9D8B030D-6E8A-4147-A177-3AD203B41FA5}">
                      <a16:colId xmlns:a16="http://schemas.microsoft.com/office/drawing/2014/main" xmlns="" val="2001596648"/>
                    </a:ext>
                  </a:extLst>
                </a:gridCol>
                <a:gridCol w="705676">
                  <a:extLst>
                    <a:ext uri="{9D8B030D-6E8A-4147-A177-3AD203B41FA5}">
                      <a16:colId xmlns:a16="http://schemas.microsoft.com/office/drawing/2014/main" xmlns="" val="163614174"/>
                    </a:ext>
                  </a:extLst>
                </a:gridCol>
                <a:gridCol w="678752">
                  <a:extLst>
                    <a:ext uri="{9D8B030D-6E8A-4147-A177-3AD203B41FA5}">
                      <a16:colId xmlns:a16="http://schemas.microsoft.com/office/drawing/2014/main" xmlns="" val="387269773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Channel (RGB)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Weight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Height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18917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7570"/>
              </p:ext>
            </p:extLst>
          </p:nvPr>
        </p:nvGraphicFramePr>
        <p:xfrm>
          <a:off x="2504440" y="3066626"/>
          <a:ext cx="452894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68">
                  <a:extLst>
                    <a:ext uri="{9D8B030D-6E8A-4147-A177-3AD203B41FA5}">
                      <a16:colId xmlns:a16="http://schemas.microsoft.com/office/drawing/2014/main" xmlns="" val="2001596648"/>
                    </a:ext>
                  </a:extLst>
                </a:gridCol>
                <a:gridCol w="1193165">
                  <a:extLst>
                    <a:ext uri="{9D8B030D-6E8A-4147-A177-3AD203B41FA5}">
                      <a16:colId xmlns:a16="http://schemas.microsoft.com/office/drawing/2014/main" xmlns="" val="163614174"/>
                    </a:ext>
                  </a:extLst>
                </a:gridCol>
                <a:gridCol w="1920685">
                  <a:extLst>
                    <a:ext uri="{9D8B030D-6E8A-4147-A177-3AD203B41FA5}">
                      <a16:colId xmlns:a16="http://schemas.microsoft.com/office/drawing/2014/main" xmlns="" val="3872697735"/>
                    </a:ext>
                  </a:extLst>
                </a:gridCol>
                <a:gridCol w="722630">
                  <a:extLst>
                    <a:ext uri="{9D8B030D-6E8A-4147-A177-3AD203B41FA5}">
                      <a16:colId xmlns:a16="http://schemas.microsoft.com/office/drawing/2014/main" xmlns="" val="292441206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Cell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Bounding Box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Center, dimension, score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Classes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13 x 13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2,</a:t>
                      </a:r>
                      <a:r>
                        <a:rPr lang="en-US" altLang="zh-TW" sz="1200" baseline="0" dirty="0" smtClean="0"/>
                        <a:t> 2, 1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189170"/>
                  </a:ext>
                </a:extLst>
              </a:tr>
            </a:tbl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7281136" y="1572768"/>
            <a:ext cx="4560344" cy="4992624"/>
            <a:chOff x="6805648" y="64008"/>
            <a:chExt cx="4560344" cy="4992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648" y="3246120"/>
              <a:ext cx="1716560" cy="594360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7123176" y="64008"/>
              <a:ext cx="4242816" cy="4992624"/>
              <a:chOff x="7123176" y="64008"/>
              <a:chExt cx="4242816" cy="4992624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23176" y="192024"/>
                <a:ext cx="3557016" cy="3090672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238744" y="3227832"/>
                <a:ext cx="1874520" cy="105156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7536" y="3191256"/>
                <a:ext cx="1661160" cy="256032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8120" y="4078224"/>
                <a:ext cx="1911096" cy="210312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35823"/>
              <a:stretch/>
            </p:blipFill>
            <p:spPr>
              <a:xfrm>
                <a:off x="7306056" y="64008"/>
                <a:ext cx="4059936" cy="219456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009"/>
              <a:stretch/>
            </p:blipFill>
            <p:spPr>
              <a:xfrm>
                <a:off x="7699248" y="4270396"/>
                <a:ext cx="2990088" cy="447908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8359"/>
              <a:stretch/>
            </p:blipFill>
            <p:spPr>
              <a:xfrm>
                <a:off x="10707624" y="4361688"/>
                <a:ext cx="256490" cy="201168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525512" y="4700016"/>
                <a:ext cx="1188720" cy="210312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21240" y="4718304"/>
                <a:ext cx="923544" cy="210312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9833"/>
              <a:stretch/>
            </p:blipFill>
            <p:spPr>
              <a:xfrm>
                <a:off x="8851392" y="4745736"/>
                <a:ext cx="795528" cy="310896"/>
              </a:xfrm>
              <a:prstGeom prst="rect">
                <a:avLst/>
              </a:prstGeom>
            </p:spPr>
          </p:pic>
        </p:grpSp>
      </p:grpSp>
      <p:pic>
        <p:nvPicPr>
          <p:cNvPr id="23" name="Picture 2" descr="64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072" y="4312717"/>
            <a:ext cx="3625850" cy="23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64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4684" y="4654296"/>
            <a:ext cx="2189444" cy="15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</a:t>
            </a:r>
            <a:r>
              <a:rPr lang="en-US" altLang="zh-TW" dirty="0" smtClean="0"/>
              <a:t>Suppression, NMS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抑制不是极大值的元素</a:t>
            </a:r>
            <a:r>
              <a:rPr lang="zh-CN" altLang="en-US" dirty="0" smtClean="0"/>
              <a:t>，用</a:t>
            </a:r>
            <a:r>
              <a:rPr lang="zh-CN" altLang="en-US" dirty="0"/>
              <a:t>于目标检测中提取分数最高的</a:t>
            </a:r>
            <a:r>
              <a:rPr lang="zh-CN" altLang="en-US" dirty="0" smtClean="0"/>
              <a:t>窗口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31" y="2449177"/>
            <a:ext cx="52673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Prepare K-fold cross validation file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images_dir</a:t>
            </a:r>
            <a:r>
              <a:rPr lang="en-US" altLang="zh-TW" sz="1400" dirty="0"/>
              <a:t> = "/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/dataset-</a:t>
            </a:r>
            <a:r>
              <a:rPr lang="en-US" altLang="zh-TW" sz="1400" dirty="0" err="1"/>
              <a:t>nctu</a:t>
            </a:r>
            <a:r>
              <a:rPr lang="en-US" altLang="zh-TW" sz="1400" dirty="0"/>
              <a:t>/clothes/train/images"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filenames = </a:t>
            </a:r>
            <a:r>
              <a:rPr lang="en-US" altLang="zh-TW" sz="1400" dirty="0" err="1"/>
              <a:t>glob.glob</a:t>
            </a:r>
            <a:r>
              <a:rPr lang="en-US" altLang="zh-TW" sz="1400" dirty="0"/>
              <a:t>('{}/*.</a:t>
            </a:r>
            <a:r>
              <a:rPr lang="en-US" altLang="zh-TW" sz="1400" dirty="0" err="1"/>
              <a:t>jpg'.format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images_dir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valid_size</a:t>
            </a:r>
            <a:r>
              <a:rPr lang="en-US" altLang="zh-TW" sz="1400" dirty="0" smtClean="0"/>
              <a:t>=1.0/10</a:t>
            </a: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num_train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len</a:t>
            </a:r>
            <a:r>
              <a:rPr lang="en-US" altLang="zh-TW" sz="1400" dirty="0"/>
              <a:t>(filenames)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indices = list(range(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split =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np.floor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valid_size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np.random.shuffle</a:t>
            </a:r>
            <a:r>
              <a:rPr lang="en-US" altLang="zh-TW" sz="1400" dirty="0" smtClean="0"/>
              <a:t>(indices)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for </a:t>
            </a:r>
            <a:r>
              <a:rPr lang="en-US" altLang="zh-TW" sz="1400" dirty="0"/>
              <a:t>k in range(K):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 = indices[k*split:(k+1)*split]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 = indices[:]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del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</a:t>
            </a:r>
            <a:r>
              <a:rPr lang="en-US" altLang="zh-TW" sz="1400" dirty="0"/>
              <a:t> = open('train_{}.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list_file_train.write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list_file_train.close</a:t>
            </a:r>
            <a:r>
              <a:rPr lang="en-US" altLang="zh-TW" sz="1400" dirty="0"/>
              <a:t>()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</a:t>
            </a:r>
            <a:r>
              <a:rPr lang="en-US" altLang="zh-TW" sz="1400" dirty="0"/>
              <a:t> = open('valid_{}.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list_file_valid.write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list_file_valid.close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16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clothes.data</a:t>
            </a:r>
            <a:endParaRPr lang="en-US" altLang="zh-TW" dirty="0" smtClean="0"/>
          </a:p>
          <a:p>
            <a:pPr marL="45720" indent="0">
              <a:buNone/>
            </a:pPr>
            <a:r>
              <a:rPr lang="en-US" altLang="zh-TW" dirty="0"/>
              <a:t>train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/train_0.txt</a:t>
            </a:r>
          </a:p>
          <a:p>
            <a:pPr marL="45720" indent="0">
              <a:buNone/>
            </a:pPr>
            <a:r>
              <a:rPr lang="en-US" altLang="zh-TW" dirty="0"/>
              <a:t>valid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/valid_0.txt</a:t>
            </a:r>
          </a:p>
          <a:p>
            <a:pPr marL="45720" indent="0">
              <a:buNone/>
            </a:pPr>
            <a:r>
              <a:rPr lang="en-US" altLang="zh-TW" dirty="0"/>
              <a:t>names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</a:t>
            </a:r>
            <a:r>
              <a:rPr lang="en-US" altLang="zh-TW" dirty="0" err="1"/>
              <a:t>clothes.names</a:t>
            </a:r>
            <a:endParaRPr lang="en-US" altLang="zh-TW" dirty="0"/>
          </a:p>
          <a:p>
            <a:pPr marL="45720" indent="0">
              <a:buNone/>
            </a:pPr>
            <a:r>
              <a:rPr lang="en-US" altLang="zh-TW" dirty="0"/>
              <a:t>backup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/weight</a:t>
            </a:r>
          </a:p>
          <a:p>
            <a:pPr marL="45720" indent="0">
              <a:buNone/>
            </a:pPr>
            <a:r>
              <a:rPr lang="en-US" altLang="zh-TW" dirty="0" err="1"/>
              <a:t>gpus</a:t>
            </a:r>
            <a:r>
              <a:rPr lang="en-US" altLang="zh-TW" dirty="0"/>
              <a:t>  = 0,1,2,3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8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1401762"/>
            <a:ext cx="5181600" cy="2619375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1509712"/>
            <a:ext cx="5181600" cy="26193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4238625"/>
            <a:ext cx="5181600" cy="26193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38625"/>
            <a:ext cx="5181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Validation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1"/>
            <a:ext cx="9134856" cy="351547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Timing Budget:</a:t>
            </a:r>
          </a:p>
          <a:p>
            <a:pPr lvl="1"/>
            <a:r>
              <a:rPr lang="en-US" altLang="zh-TW" dirty="0" smtClean="0"/>
              <a:t>Import packages: 0.859 s</a:t>
            </a:r>
          </a:p>
          <a:p>
            <a:pPr lvl="1"/>
            <a:r>
              <a:rPr lang="en-US" altLang="zh-TW" dirty="0" smtClean="0"/>
              <a:t>Build model and Load weights: </a:t>
            </a:r>
            <a:r>
              <a:rPr lang="en-US" altLang="zh-TW" dirty="0" smtClean="0">
                <a:solidFill>
                  <a:srgbClr val="FF0000"/>
                </a:solidFill>
              </a:rPr>
              <a:t>4.152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YOLO3 inference: 1.026 s</a:t>
            </a:r>
          </a:p>
          <a:p>
            <a:pPr lvl="1"/>
            <a:r>
              <a:rPr lang="en-US" altLang="zh-TW" dirty="0" smtClean="0"/>
              <a:t>Get all boxes: </a:t>
            </a:r>
            <a:r>
              <a:rPr lang="en-US" altLang="zh-TW" dirty="0" smtClean="0">
                <a:solidFill>
                  <a:srgbClr val="FF0000"/>
                </a:solidFill>
              </a:rPr>
              <a:t>8.548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Calculate scores: 1.71 s</a:t>
            </a:r>
          </a:p>
          <a:p>
            <a:r>
              <a:rPr lang="en-US" altLang="zh-TW" dirty="0" smtClean="0"/>
              <a:t>F-Scores:</a:t>
            </a:r>
          </a:p>
          <a:p>
            <a:pPr lvl="1"/>
            <a:r>
              <a:rPr lang="en-US" altLang="zh-TW" dirty="0" smtClean="0"/>
              <a:t>Final </a:t>
            </a:r>
            <a:r>
              <a:rPr lang="en-US" altLang="zh-TW" dirty="0"/>
              <a:t>correct: 205, precision: 0.745455, recall: 0.776515, </a:t>
            </a:r>
            <a:r>
              <a:rPr lang="en-US" altLang="zh-TW" dirty="0" err="1"/>
              <a:t>fscore</a:t>
            </a:r>
            <a:r>
              <a:rPr lang="en-US" altLang="zh-TW" dirty="0"/>
              <a:t>: 0.760663</a:t>
            </a:r>
          </a:p>
          <a:p>
            <a:pPr lvl="1"/>
            <a:r>
              <a:rPr lang="en-US" altLang="zh-TW" dirty="0" err="1" smtClean="0"/>
              <a:t>cpu_metric</a:t>
            </a:r>
            <a:r>
              <a:rPr lang="en-US" altLang="zh-TW" dirty="0"/>
              <a:t>: 0.7606628774151971, </a:t>
            </a:r>
            <a:r>
              <a:rPr lang="en-US" altLang="zh-TW" dirty="0" err="1"/>
              <a:t>cpu</a:t>
            </a:r>
            <a:r>
              <a:rPr lang="en-US" altLang="zh-TW" dirty="0"/>
              <a:t>: 11.774966955184937 s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err="1" smtClean="0"/>
              <a:t>gpu_metric</a:t>
            </a:r>
            <a:r>
              <a:rPr lang="en-US" altLang="zh-TW" dirty="0"/>
              <a:t>: 0.7606628774151971, gpu:11.390529155731201,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num</a:t>
            </a:r>
            <a:r>
              <a:rPr lang="en-US" altLang="zh-TW" dirty="0" smtClean="0"/>
              <a:t> </a:t>
            </a:r>
            <a:r>
              <a:rPr lang="en-US" altLang="zh-TW" dirty="0"/>
              <a:t>of weight:62001829.0, size: 236.51820755004883 </a:t>
            </a:r>
            <a:r>
              <a:rPr lang="en-US" altLang="zh-TW" dirty="0" smtClean="0"/>
              <a:t>MB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2395" y="4970147"/>
            <a:ext cx="8619744" cy="13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 augmentation / More data</a:t>
            </a:r>
          </a:p>
          <a:p>
            <a:r>
              <a:rPr lang="en-US" altLang="zh-TW" dirty="0" smtClean="0"/>
              <a:t>Pruning</a:t>
            </a:r>
          </a:p>
          <a:p>
            <a:r>
              <a:rPr lang="en-US" altLang="zh-TW" dirty="0" smtClean="0"/>
              <a:t>Thinning</a:t>
            </a:r>
          </a:p>
          <a:p>
            <a:r>
              <a:rPr lang="en-US" altLang="zh-TW" dirty="0" smtClean="0"/>
              <a:t>Quantization</a:t>
            </a:r>
          </a:p>
          <a:p>
            <a:r>
              <a:rPr lang="en-US" altLang="zh-TW" dirty="0" smtClean="0"/>
              <a:t>K-fold cross validation K=10</a:t>
            </a:r>
          </a:p>
          <a:p>
            <a:r>
              <a:rPr lang="en-US" altLang="zh-TW" dirty="0" smtClean="0"/>
              <a:t>Split dataset to training and validation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TensorRT</a:t>
            </a:r>
            <a:r>
              <a:rPr lang="en-US" altLang="zh-TW" dirty="0" smtClean="0"/>
              <a:t>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There are many difference calculation methods and results </a:t>
            </a:r>
            <a:r>
              <a:rPr lang="en-US" altLang="zh-TW" dirty="0"/>
              <a:t>between 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version.</a:t>
            </a:r>
          </a:p>
          <a:p>
            <a:r>
              <a:rPr lang="en-US" altLang="zh-TW" dirty="0" smtClean="0"/>
              <a:t>Generate ONNX file from </a:t>
            </a:r>
            <a:r>
              <a:rPr lang="en-US" altLang="zh-TW" dirty="0" err="1" smtClean="0"/>
              <a:t>clothes.weights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python3 yolov3_to_onnx.py</a:t>
            </a:r>
          </a:p>
          <a:p>
            <a:r>
              <a:rPr lang="en-US" altLang="zh-TW" dirty="0" smtClean="0"/>
              <a:t>Build engine .TRT from ONNX</a:t>
            </a:r>
          </a:p>
          <a:p>
            <a:pPr lvl="1"/>
            <a:r>
              <a:rPr lang="en-US" altLang="zh-TW" dirty="0" err="1"/>
              <a:t>build_engine.ipynb</a:t>
            </a:r>
            <a:endParaRPr lang="en-US" altLang="zh-TW" dirty="0" smtClean="0"/>
          </a:p>
          <a:p>
            <a:r>
              <a:rPr lang="en-US" altLang="zh-TW" dirty="0" smtClean="0"/>
              <a:t>Run</a:t>
            </a:r>
          </a:p>
          <a:p>
            <a:pPr lvl="1"/>
            <a:r>
              <a:rPr lang="en-US" altLang="zh-TW" dirty="0" smtClean="0"/>
              <a:t>python3 clothes_dr.py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1950" y="5064368"/>
            <a:ext cx="8446330" cy="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Benchmarks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Conditions:</a:t>
            </a:r>
          </a:p>
          <a:p>
            <a:pPr lvl="1"/>
            <a:r>
              <a:rPr lang="en-US" altLang="zh-TW" dirty="0" smtClean="0"/>
              <a:t>Trained </a:t>
            </a:r>
            <a:r>
              <a:rPr lang="en-US" altLang="zh-TW" dirty="0"/>
              <a:t>on the combined train and validation sets, and tested on the test set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300 epochs training, </a:t>
            </a:r>
          </a:p>
          <a:p>
            <a:pPr lvl="1"/>
            <a:r>
              <a:rPr lang="en-US" altLang="zh-TW" dirty="0" smtClean="0"/>
              <a:t>initial </a:t>
            </a:r>
            <a:r>
              <a:rPr lang="en-US" altLang="zh-TW" dirty="0"/>
              <a:t>learning </a:t>
            </a:r>
            <a:r>
              <a:rPr lang="en-US" altLang="zh-TW" dirty="0" smtClean="0"/>
              <a:t>rate was 0.1 and </a:t>
            </a:r>
            <a:r>
              <a:rPr lang="en-US" altLang="zh-TW" dirty="0"/>
              <a:t>cosine annealed to zero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momentum 0.9</a:t>
            </a:r>
          </a:p>
          <a:p>
            <a:pPr lvl="1"/>
            <a:r>
              <a:rPr lang="en-US" altLang="zh-TW" dirty="0" smtClean="0"/>
              <a:t>weight </a:t>
            </a:r>
            <a:r>
              <a:rPr lang="en-US" altLang="zh-TW" dirty="0"/>
              <a:t>decay </a:t>
            </a:r>
            <a:r>
              <a:rPr lang="en-US" altLang="zh-TW" dirty="0" smtClean="0"/>
              <a:t>0.0001</a:t>
            </a:r>
          </a:p>
          <a:p>
            <a:pPr lvl="1"/>
            <a:r>
              <a:rPr lang="en-US" altLang="zh-TW" dirty="0" smtClean="0"/>
              <a:t>batch </a:t>
            </a:r>
            <a:r>
              <a:rPr lang="en-US" altLang="zh-TW" dirty="0"/>
              <a:t>size </a:t>
            </a:r>
            <a:r>
              <a:rPr lang="en-US" altLang="zh-TW" dirty="0" smtClean="0"/>
              <a:t>64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805077" y="3456770"/>
          <a:ext cx="6842760" cy="2682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0920">
                  <a:extLst>
                    <a:ext uri="{9D8B030D-6E8A-4147-A177-3AD203B41FA5}">
                      <a16:colId xmlns="" xmlns:a16="http://schemas.microsoft.com/office/drawing/2014/main" val="2988148257"/>
                    </a:ext>
                  </a:extLst>
                </a:gridCol>
                <a:gridCol w="2280920">
                  <a:extLst>
                    <a:ext uri="{9D8B030D-6E8A-4147-A177-3AD203B41FA5}">
                      <a16:colId xmlns="" xmlns:a16="http://schemas.microsoft.com/office/drawing/2014/main" val="3278182818"/>
                    </a:ext>
                  </a:extLst>
                </a:gridCol>
                <a:gridCol w="2280920">
                  <a:extLst>
                    <a:ext uri="{9D8B030D-6E8A-4147-A177-3AD203B41FA5}">
                      <a16:colId xmlns="" xmlns:a16="http://schemas.microsoft.com/office/drawing/2014/main" val="1499636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Parameters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 Error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8231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VGG-16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232056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9.73 +/- 0.05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367918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preact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 +/- 0.08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391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8.83 +/- 0.12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238151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ResNeXt29_2x64d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8.55 +/- 0.15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80617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Densenet-121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8.74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107513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18.00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16552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Dataloader</a:t>
            </a:r>
            <a:r>
              <a:rPr lang="en-US" altLang="zh-TW" dirty="0" smtClean="0"/>
              <a:t> 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Official</a:t>
            </a:r>
          </a:p>
          <a:p>
            <a:pPr marL="365760" lvl="1" indent="0">
              <a:buNone/>
            </a:pP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/>
              <a:t>But…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481" y="2005853"/>
            <a:ext cx="7494311" cy="2462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</a:t>
            </a:r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torchvision.transforms</a:t>
            </a:r>
            <a:r>
              <a:rPr lang="en-US" altLang="zh-TW" sz="1400" dirty="0" smtClean="0">
                <a:solidFill>
                  <a:srgbClr val="00B050"/>
                </a:solidFill>
              </a:rPr>
              <a:t> as transforms</a:t>
            </a:r>
          </a:p>
          <a:p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= '/path/to/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</a:t>
            </a:r>
            <a:r>
              <a:rPr lang="en-US" altLang="zh-TW" sz="1400" dirty="0" smtClean="0">
                <a:solidFill>
                  <a:srgbClr val="00B050"/>
                </a:solidFill>
              </a:rPr>
              <a:t>/directory'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cinic_mean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[0.47889522, 0.47227842, 0.43047404]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[0.24205776, 0.23828046, 0.25874835]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cinic_train</a:t>
            </a:r>
            <a:r>
              <a:rPr lang="en-US" altLang="zh-TW" sz="1400" dirty="0" smtClean="0">
                <a:solidFill>
                  <a:srgbClr val="00B050"/>
                </a:solidFill>
              </a:rPr>
              <a:t> =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torch.utils.data.DataLoader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torchvision.datasets.ImageFolder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+ '/train',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	                                              transform=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transforms.Compose</a:t>
            </a:r>
            <a:r>
              <a:rPr lang="en-US" altLang="zh-TW" sz="1400" dirty="0" smtClean="0">
                <a:solidFill>
                  <a:srgbClr val="00B050"/>
                </a:solidFill>
              </a:rPr>
              <a:t>([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transforms.ToTensor</a:t>
            </a:r>
            <a:r>
              <a:rPr lang="en-US" altLang="zh-TW" sz="1400" dirty="0" smtClean="0">
                <a:solidFill>
                  <a:srgbClr val="00B050"/>
                </a:solidFill>
              </a:rPr>
              <a:t>(),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                                                             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transforms.Normalize</a:t>
            </a:r>
            <a:r>
              <a:rPr lang="en-US" altLang="zh-TW" sz="1400" dirty="0" smtClean="0">
                <a:solidFill>
                  <a:srgbClr val="00B050"/>
                </a:solidFill>
              </a:rPr>
              <a:t>(mean=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cinic_mean,std</a:t>
            </a:r>
            <a:r>
              <a:rPr lang="en-US" altLang="zh-TW" sz="1400" dirty="0" smtClean="0">
                <a:solidFill>
                  <a:srgbClr val="00B050"/>
                </a:solidFill>
              </a:rPr>
              <a:t>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)])),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batch_size</a:t>
            </a:r>
            <a:r>
              <a:rPr lang="en-US" altLang="zh-TW" sz="1400" dirty="0" smtClean="0">
                <a:solidFill>
                  <a:srgbClr val="00B050"/>
                </a:solidFill>
              </a:rPr>
              <a:t>=128, shuffle=True)</a:t>
            </a:r>
          </a:p>
        </p:txBody>
      </p:sp>
    </p:spTree>
    <p:extLst>
      <p:ext uri="{BB962C8B-B14F-4D97-AF65-F5344CB8AC3E}">
        <p14:creationId xmlns:p14="http://schemas.microsoft.com/office/powerpoint/2010/main" val="38642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(II) - Statistics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normalization by mean [</a:t>
            </a:r>
            <a:r>
              <a:rPr lang="en-US" altLang="zh-TW" dirty="0"/>
              <a:t>0.47889522, 0.47227842, 0.43047404</a:t>
            </a:r>
            <a:r>
              <a:rPr lang="en-US" altLang="zh-TW" dirty="0" smtClean="0"/>
              <a:t>] and standard deviation [</a:t>
            </a:r>
            <a:r>
              <a:rPr lang="en-US" altLang="zh-TW" dirty="0"/>
              <a:t>0.24205776, 0.23828046, 0.25874835</a:t>
            </a:r>
            <a:r>
              <a:rPr lang="en-US" altLang="zh-TW" dirty="0" smtClean="0"/>
              <a:t>], the data input would not be in [-1, +1]</a:t>
            </a:r>
            <a:endParaRPr lang="en-US" altLang="zh-TW" dirty="0"/>
          </a:p>
          <a:p>
            <a:r>
              <a:rPr lang="en-US" altLang="zh-TW" dirty="0" smtClean="0"/>
              <a:t>Using mean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 </a:t>
            </a:r>
            <a:r>
              <a:rPr lang="en-US" altLang="zh-TW" dirty="0"/>
              <a:t>and standard deviation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</a:t>
            </a:r>
            <a:r>
              <a:rPr lang="en-US" altLang="zh-TW" dirty="0" smtClean="0"/>
              <a:t> would be better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(III) - Consuming time problem in data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344327" cy="4152901"/>
          </a:xfrm>
        </p:spPr>
        <p:txBody>
          <a:bodyPr/>
          <a:lstStyle/>
          <a:p>
            <a:r>
              <a:rPr lang="en-US" altLang="zh-TW" dirty="0" smtClean="0"/>
              <a:t>Reading 270,000 files each epoch would take too much time</a:t>
            </a:r>
          </a:p>
          <a:p>
            <a:r>
              <a:rPr lang="en-US" altLang="zh-TW" dirty="0" smtClean="0"/>
              <a:t>Packing and saving them into two NPZ file, </a:t>
            </a:r>
            <a:r>
              <a:rPr lang="en-US" altLang="zh-TW" dirty="0" smtClean="0">
                <a:solidFill>
                  <a:srgbClr val="FF0000"/>
                </a:solidFill>
              </a:rPr>
              <a:t>cinic10_train.npz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cinic10_test.npz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6848" y="1411965"/>
            <a:ext cx="5637229" cy="50475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save_npz</a:t>
            </a:r>
            <a:r>
              <a:rPr lang="en-US" altLang="zh-TW" sz="1400" dirty="0" smtClean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 = self.root+'cinic10'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</a:p>
          <a:p>
            <a:r>
              <a:rPr lang="en-US" altLang="zh-TW" sz="1400" dirty="0" smtClean="0"/>
              <a:t>        for s in </a:t>
            </a:r>
            <a:r>
              <a:rPr lang="en-US" altLang="zh-TW" sz="1400" dirty="0" err="1" smtClean="0"/>
              <a:t>self.sets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for c in </a:t>
            </a:r>
            <a:r>
              <a:rPr lang="en-US" altLang="zh-TW" sz="1400" dirty="0" err="1" smtClean="0"/>
              <a:t>self.classes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 = '{}/{}/{}'.format(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, s, c)</a:t>
            </a:r>
          </a:p>
          <a:p>
            <a:r>
              <a:rPr lang="en-US" altLang="zh-TW" sz="1400" dirty="0" smtClean="0"/>
              <a:t>                filenames = </a:t>
            </a:r>
            <a:r>
              <a:rPr lang="en-US" altLang="zh-TW" sz="1400" dirty="0" err="1" smtClean="0"/>
              <a:t>glob.glob</a:t>
            </a:r>
            <a:r>
              <a:rPr lang="en-US" altLang="zh-TW" sz="1400" dirty="0" smtClean="0"/>
              <a:t>('{}/*.</a:t>
            </a:r>
            <a:r>
              <a:rPr lang="en-US" altLang="zh-TW" sz="1400" dirty="0" err="1" smtClean="0"/>
              <a:t>png</a:t>
            </a:r>
            <a:r>
              <a:rPr lang="en-US" altLang="zh-TW" sz="1400" dirty="0" smtClean="0"/>
              <a:t>'.format(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 = 0</a:t>
            </a:r>
          </a:p>
          <a:p>
            <a:r>
              <a:rPr lang="en-US" altLang="zh-TW" sz="1400" dirty="0" smtClean="0"/>
              <a:t>                for 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 in filenames: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Image.open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).convert('RGB')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np.array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if s == 'train' or s == 'valid':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elif</a:t>
            </a:r>
            <a:r>
              <a:rPr lang="en-US" altLang="zh-TW" sz="1400" dirty="0" smtClean="0"/>
              <a:t> s == 'test':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r>
              <a:rPr lang="en-US" altLang="zh-TW" sz="1400" dirty="0" smtClean="0"/>
              <a:t>                        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self.root+self.train_npz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self.root+self.test_npz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0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(</a:t>
            </a:r>
            <a:r>
              <a:rPr lang="en-US" altLang="zh-TW" dirty="0" smtClean="0"/>
              <a:t>IV) – class CINIC10_NPZ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169" y="1485900"/>
            <a:ext cx="11265031" cy="4152901"/>
          </a:xfrm>
          <a:solidFill>
            <a:schemeClr val="accent1">
              <a:alpha val="20000"/>
            </a:schemeClr>
          </a:solidFill>
        </p:spPr>
        <p:txBody>
          <a:bodyPr numCol="2">
            <a:no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class CINIC10_NPZ(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data.Dataset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init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root='./data/', train=True,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 transform=None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=None,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=True):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self.root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root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transform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self.train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train  # training set or test set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self.downloaded_list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self.train_npz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if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self.train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</a:rPr>
              <a:t> else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self.test_npz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self.root+self.downloaded_list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entry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np.load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entry['data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']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getitem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):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[index],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]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Image.fromarray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(target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zh-TW" altLang="en-US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71_TF02895269.potx" id="{E520B431-7946-410B-823A-4C608060E591}" vid="{BBCC4DC1-3964-466B-9C8B-212AB5EB76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TF02895269</Template>
  <TotalTime>1324</TotalTime>
  <Words>2562</Words>
  <Application>Microsoft Office PowerPoint</Application>
  <PresentationFormat>寬螢幕</PresentationFormat>
  <Paragraphs>548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7" baseType="lpstr">
      <vt:lpstr>幼圆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Cambria Math</vt:lpstr>
      <vt:lpstr>返校 16x9</vt:lpstr>
      <vt:lpstr>Image Classification on CINIC-10</vt:lpstr>
      <vt:lpstr>Final Project</vt:lpstr>
      <vt:lpstr>What is CINIC-10</vt:lpstr>
      <vt:lpstr>Examples</vt:lpstr>
      <vt:lpstr> Benchmarks</vt:lpstr>
      <vt:lpstr>Dataloader (I)</vt:lpstr>
      <vt:lpstr>Dataloader (II) - Statistics Problem</vt:lpstr>
      <vt:lpstr>Dataloader (III) - Consuming time problem in data loading</vt:lpstr>
      <vt:lpstr>Dataloader (IV) – class CINIC10_NPZ</vt:lpstr>
      <vt:lpstr>Experiment flow</vt:lpstr>
      <vt:lpstr>Baseline model</vt:lpstr>
      <vt:lpstr>Prunned model</vt:lpstr>
      <vt:lpstr>Thinned model</vt:lpstr>
      <vt:lpstr>Put it together</vt:lpstr>
      <vt:lpstr>Final Stage</vt:lpstr>
      <vt:lpstr>Observation</vt:lpstr>
      <vt:lpstr>Resnet-18-訓練驗證-warm up操作</vt:lpstr>
      <vt:lpstr>Experimental Results</vt:lpstr>
      <vt:lpstr>Super Resolution</vt:lpstr>
      <vt:lpstr>Results – In my personal environment</vt:lpstr>
      <vt:lpstr>Results – In NCHC.ai environment</vt:lpstr>
      <vt:lpstr>Method</vt:lpstr>
      <vt:lpstr>Step 1 – Get full model</vt:lpstr>
      <vt:lpstr>Step 2 - Dynamically Convert to nGraph model according to input image size</vt:lpstr>
      <vt:lpstr>Crash again and again for CPU inference on NCHC.ai environment</vt:lpstr>
      <vt:lpstr>Check Memory Limit and Usage in a container</vt:lpstr>
      <vt:lpstr>More testing result EDSR_baseline_x2 (resblocks=16/feats=64)</vt:lpstr>
      <vt:lpstr>More testing result EDSR_baseline_x3 (resblocks=16/feats=64)</vt:lpstr>
      <vt:lpstr>Memory Usage Fail situation: perform CPU inference after 5 valid dataset</vt:lpstr>
      <vt:lpstr>Memory Usage: Pass:  perform CPU inference after 5 valid dataseton 100 dummy input dataset for SR from 512x521 to 1024x1024</vt:lpstr>
      <vt:lpstr>Memory Usage: Fail: Perform original EDSR CPU inference after 2 valid dataset</vt:lpstr>
      <vt:lpstr>Super Resolution Result – scale x2</vt:lpstr>
      <vt:lpstr>Super Resolution Result – scale x3</vt:lpstr>
      <vt:lpstr>Super Resolution Result – scale x4</vt:lpstr>
      <vt:lpstr>Clothes Detection on CLOTHES</vt:lpstr>
      <vt:lpstr>What is CLOTHES</vt:lpstr>
      <vt:lpstr>Examples</vt:lpstr>
      <vt:lpstr>Score</vt:lpstr>
      <vt:lpstr>Object Detection by YOLO v3</vt:lpstr>
      <vt:lpstr>Feature map</vt:lpstr>
      <vt:lpstr>Non-Maximum Suppression, NMS</vt:lpstr>
      <vt:lpstr>Prepare K-fold cross validation file list</vt:lpstr>
      <vt:lpstr>PowerPoint 簡報</vt:lpstr>
      <vt:lpstr>Experiment Results</vt:lpstr>
      <vt:lpstr>Validation Results</vt:lpstr>
      <vt:lpstr>Skill</vt:lpstr>
      <vt:lpstr>TensorRT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CINIC-10</dc:title>
  <dc:creator>chitien sun</dc:creator>
  <cp:lastModifiedBy>王啟龍</cp:lastModifiedBy>
  <cp:revision>62</cp:revision>
  <dcterms:created xsi:type="dcterms:W3CDTF">2018-11-30T05:42:49Z</dcterms:created>
  <dcterms:modified xsi:type="dcterms:W3CDTF">2019-01-07T09:43:58Z</dcterms:modified>
</cp:coreProperties>
</file>